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</p:sldMasterIdLst>
  <p:notesMasterIdLst>
    <p:notesMasterId r:id="rId203"/>
  </p:notesMasterIdLst>
  <p:handoutMasterIdLst>
    <p:handoutMasterId r:id="rId204"/>
  </p:handoutMasterIdLst>
  <p:sldIdLst>
    <p:sldId id="256" r:id="rId6"/>
    <p:sldId id="820" r:id="rId7"/>
    <p:sldId id="821" r:id="rId8"/>
    <p:sldId id="822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823" r:id="rId17"/>
    <p:sldId id="824" r:id="rId18"/>
    <p:sldId id="825" r:id="rId19"/>
    <p:sldId id="264" r:id="rId20"/>
    <p:sldId id="826" r:id="rId21"/>
    <p:sldId id="827" r:id="rId22"/>
    <p:sldId id="265" r:id="rId23"/>
    <p:sldId id="789" r:id="rId24"/>
    <p:sldId id="790" r:id="rId25"/>
    <p:sldId id="267" r:id="rId26"/>
    <p:sldId id="791" r:id="rId27"/>
    <p:sldId id="828" r:id="rId28"/>
    <p:sldId id="829" r:id="rId29"/>
    <p:sldId id="830" r:id="rId30"/>
    <p:sldId id="831" r:id="rId31"/>
    <p:sldId id="269" r:id="rId32"/>
    <p:sldId id="832" r:id="rId33"/>
    <p:sldId id="833" r:id="rId34"/>
    <p:sldId id="270" r:id="rId35"/>
    <p:sldId id="792" r:id="rId36"/>
    <p:sldId id="271" r:id="rId37"/>
    <p:sldId id="272" r:id="rId38"/>
    <p:sldId id="273" r:id="rId39"/>
    <p:sldId id="275" r:id="rId40"/>
    <p:sldId id="834" r:id="rId41"/>
    <p:sldId id="835" r:id="rId42"/>
    <p:sldId id="276" r:id="rId43"/>
    <p:sldId id="277" r:id="rId44"/>
    <p:sldId id="836" r:id="rId45"/>
    <p:sldId id="278" r:id="rId46"/>
    <p:sldId id="837" r:id="rId47"/>
    <p:sldId id="838" r:id="rId48"/>
    <p:sldId id="839" r:id="rId49"/>
    <p:sldId id="279" r:id="rId50"/>
    <p:sldId id="840" r:id="rId51"/>
    <p:sldId id="280" r:id="rId52"/>
    <p:sldId id="841" r:id="rId53"/>
    <p:sldId id="842" r:id="rId54"/>
    <p:sldId id="281" r:id="rId55"/>
    <p:sldId id="843" r:id="rId56"/>
    <p:sldId id="844" r:id="rId57"/>
    <p:sldId id="845" r:id="rId58"/>
    <p:sldId id="282" r:id="rId59"/>
    <p:sldId id="287" r:id="rId60"/>
    <p:sldId id="289" r:id="rId61"/>
    <p:sldId id="846" r:id="rId62"/>
    <p:sldId id="847" r:id="rId63"/>
    <p:sldId id="848" r:id="rId64"/>
    <p:sldId id="849" r:id="rId65"/>
    <p:sldId id="291" r:id="rId66"/>
    <p:sldId id="850" r:id="rId67"/>
    <p:sldId id="851" r:id="rId68"/>
    <p:sldId id="294" r:id="rId69"/>
    <p:sldId id="852" r:id="rId70"/>
    <p:sldId id="853" r:id="rId71"/>
    <p:sldId id="854" r:id="rId72"/>
    <p:sldId id="295" r:id="rId73"/>
    <p:sldId id="793" r:id="rId74"/>
    <p:sldId id="296" r:id="rId75"/>
    <p:sldId id="855" r:id="rId76"/>
    <p:sldId id="297" r:id="rId77"/>
    <p:sldId id="298" r:id="rId78"/>
    <p:sldId id="299" r:id="rId79"/>
    <p:sldId id="300" r:id="rId80"/>
    <p:sldId id="794" r:id="rId81"/>
    <p:sldId id="795" r:id="rId82"/>
    <p:sldId id="796" r:id="rId83"/>
    <p:sldId id="797" r:id="rId84"/>
    <p:sldId id="856" r:id="rId85"/>
    <p:sldId id="798" r:id="rId86"/>
    <p:sldId id="799" r:id="rId87"/>
    <p:sldId id="306" r:id="rId88"/>
    <p:sldId id="800" r:id="rId89"/>
    <p:sldId id="857" r:id="rId90"/>
    <p:sldId id="858" r:id="rId91"/>
    <p:sldId id="859" r:id="rId92"/>
    <p:sldId id="860" r:id="rId93"/>
    <p:sldId id="307" r:id="rId94"/>
    <p:sldId id="308" r:id="rId95"/>
    <p:sldId id="309" r:id="rId96"/>
    <p:sldId id="801" r:id="rId97"/>
    <p:sldId id="861" r:id="rId98"/>
    <p:sldId id="311" r:id="rId99"/>
    <p:sldId id="862" r:id="rId100"/>
    <p:sldId id="312" r:id="rId101"/>
    <p:sldId id="802" r:id="rId102"/>
    <p:sldId id="313" r:id="rId103"/>
    <p:sldId id="863" r:id="rId104"/>
    <p:sldId id="314" r:id="rId105"/>
    <p:sldId id="803" r:id="rId106"/>
    <p:sldId id="315" r:id="rId107"/>
    <p:sldId id="316" r:id="rId108"/>
    <p:sldId id="805" r:id="rId109"/>
    <p:sldId id="804" r:id="rId110"/>
    <p:sldId id="317" r:id="rId111"/>
    <p:sldId id="864" r:id="rId112"/>
    <p:sldId id="865" r:id="rId113"/>
    <p:sldId id="866" r:id="rId114"/>
    <p:sldId id="867" r:id="rId115"/>
    <p:sldId id="868" r:id="rId116"/>
    <p:sldId id="869" r:id="rId117"/>
    <p:sldId id="318" r:id="rId118"/>
    <p:sldId id="319" r:id="rId119"/>
    <p:sldId id="806" r:id="rId120"/>
    <p:sldId id="320" r:id="rId121"/>
    <p:sldId id="321" r:id="rId122"/>
    <p:sldId id="807" r:id="rId123"/>
    <p:sldId id="322" r:id="rId124"/>
    <p:sldId id="808" r:id="rId125"/>
    <p:sldId id="323" r:id="rId126"/>
    <p:sldId id="324" r:id="rId127"/>
    <p:sldId id="325" r:id="rId128"/>
    <p:sldId id="870" r:id="rId129"/>
    <p:sldId id="871" r:id="rId130"/>
    <p:sldId id="326" r:id="rId131"/>
    <p:sldId id="327" r:id="rId132"/>
    <p:sldId id="872" r:id="rId133"/>
    <p:sldId id="873" r:id="rId134"/>
    <p:sldId id="328" r:id="rId135"/>
    <p:sldId id="809" r:id="rId136"/>
    <p:sldId id="329" r:id="rId137"/>
    <p:sldId id="874" r:id="rId138"/>
    <p:sldId id="810" r:id="rId139"/>
    <p:sldId id="330" r:id="rId140"/>
    <p:sldId id="331" r:id="rId141"/>
    <p:sldId id="332" r:id="rId142"/>
    <p:sldId id="875" r:id="rId143"/>
    <p:sldId id="876" r:id="rId144"/>
    <p:sldId id="877" r:id="rId145"/>
    <p:sldId id="334" r:id="rId146"/>
    <p:sldId id="811" r:id="rId147"/>
    <p:sldId id="335" r:id="rId148"/>
    <p:sldId id="812" r:id="rId149"/>
    <p:sldId id="336" r:id="rId150"/>
    <p:sldId id="337" r:id="rId151"/>
    <p:sldId id="813" r:id="rId152"/>
    <p:sldId id="814" r:id="rId153"/>
    <p:sldId id="815" r:id="rId154"/>
    <p:sldId id="816" r:id="rId155"/>
    <p:sldId id="339" r:id="rId156"/>
    <p:sldId id="878" r:id="rId157"/>
    <p:sldId id="879" r:id="rId158"/>
    <p:sldId id="880" r:id="rId159"/>
    <p:sldId id="340" r:id="rId160"/>
    <p:sldId id="341" r:id="rId161"/>
    <p:sldId id="342" r:id="rId162"/>
    <p:sldId id="343" r:id="rId163"/>
    <p:sldId id="881" r:id="rId164"/>
    <p:sldId id="882" r:id="rId165"/>
    <p:sldId id="883" r:id="rId166"/>
    <p:sldId id="884" r:id="rId167"/>
    <p:sldId id="344" r:id="rId168"/>
    <p:sldId id="345" r:id="rId169"/>
    <p:sldId id="346" r:id="rId170"/>
    <p:sldId id="817" r:id="rId171"/>
    <p:sldId id="818" r:id="rId172"/>
    <p:sldId id="347" r:id="rId173"/>
    <p:sldId id="348" r:id="rId174"/>
    <p:sldId id="819" r:id="rId175"/>
    <p:sldId id="885" r:id="rId176"/>
    <p:sldId id="886" r:id="rId177"/>
    <p:sldId id="887" r:id="rId178"/>
    <p:sldId id="349" r:id="rId179"/>
    <p:sldId id="350" r:id="rId180"/>
    <p:sldId id="351" r:id="rId181"/>
    <p:sldId id="352" r:id="rId182"/>
    <p:sldId id="888" r:id="rId183"/>
    <p:sldId id="889" r:id="rId184"/>
    <p:sldId id="890" r:id="rId185"/>
    <p:sldId id="891" r:id="rId186"/>
    <p:sldId id="353" r:id="rId187"/>
    <p:sldId id="354" r:id="rId188"/>
    <p:sldId id="355" r:id="rId189"/>
    <p:sldId id="356" r:id="rId190"/>
    <p:sldId id="357" r:id="rId191"/>
    <p:sldId id="892" r:id="rId192"/>
    <p:sldId id="358" r:id="rId193"/>
    <p:sldId id="893" r:id="rId194"/>
    <p:sldId id="359" r:id="rId195"/>
    <p:sldId id="360" r:id="rId196"/>
    <p:sldId id="361" r:id="rId197"/>
    <p:sldId id="362" r:id="rId198"/>
    <p:sldId id="363" r:id="rId199"/>
    <p:sldId id="894" r:id="rId200"/>
    <p:sldId id="895" r:id="rId201"/>
    <p:sldId id="437" r:id="rId20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4" autoAdjust="0"/>
    <p:restoredTop sz="99081" autoAdjust="0"/>
  </p:normalViewPr>
  <p:slideViewPr>
    <p:cSldViewPr>
      <p:cViewPr varScale="1">
        <p:scale>
          <a:sx n="82" d="100"/>
          <a:sy n="82" d="100"/>
        </p:scale>
        <p:origin x="4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12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viewProps" Target="view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theme" Target="theme/theme1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3F80127-1A22-422B-8F06-53A192C2EABD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BCF40CB-C6ED-428A-AD7F-7151CB09A8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196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61A7504-91B1-42C2-8FE0-E515372DF339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48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4DEADE-5B33-49CC-91D4-D76CD6509B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998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2539F17-7651-47AF-AA95-EC3F679D12CB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20D607E-BF79-4623-A08E-D44A7C270FF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dirty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71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7E179-1ABF-4D4C-9805-40455D961449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F3ACB-93E8-446F-9267-BFED6BB286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4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F8E4D-89F2-4944-BFD8-C10C44282519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4E14FA-9241-4E00-80E2-51B13E7D2A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725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1pPr>
            <a:lvl2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2pPr>
            <a:lvl3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3pPr>
            <a:lvl4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4pPr>
            <a:lvl5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F25C7-814A-4133-AAC8-678A453E825C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1289A8-9666-4079-AA79-B2051D0DD9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72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1pPr>
            <a:lvl2pPr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§"/>
              <a:defRPr>
                <a:latin typeface="Calibri" panose="020F0502020204030204" pitchFamily="34" charset="0"/>
              </a:defRPr>
            </a:lvl2pPr>
            <a:lvl3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3pPr>
            <a:lvl4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4pPr>
            <a:lvl5pPr>
              <a:spcBef>
                <a:spcPts val="400"/>
              </a:spcBef>
              <a:spcAft>
                <a:spcPts val="400"/>
              </a:spcAft>
              <a:defRPr>
                <a:latin typeface="Calibri" panose="020F0502020204030204" pitchFamily="34" charset="0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2800">
                <a:effectLst/>
                <a:latin typeface="Calibri" panose="020F0502020204030204" pitchFamily="34" charset="0"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6B78076-6569-4B11-9119-38CF37E28A06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0B0099-B406-443C-B64C-BA45D1F99F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39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798D66B7-B2DB-4D37-850C-25586017B9C4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64369-CD38-4DE5-89EE-F020B8E033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42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FD93FA0-EC04-4134-A7C8-D9D266AB00AB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6D5D0-6795-44F2-8038-6B68004E90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29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BFD294E-545F-4FD0-B530-024537607137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13E77-5300-4B1E-B8DE-A4CAD4FAB7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21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8B3E586-E72D-4C31-81FA-8E5125A53C89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811BE-5508-44C7-A2ED-1B0D753F25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04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A4CAA-A320-4F84-ACAB-EFF340822B94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E5FF6-898E-4132-9009-9AD1382EC7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68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19AF102-2BA8-45AF-85B6-BCC957D9D696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021A8-FC57-4F30-AB4F-D64DC2D6F1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8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DF18C63-5E4E-4BE2-B1B5-241E9AAF5E39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ACDBA6-5B3C-4D63-B32A-7F00BC45B0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947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045AD52-C1D1-4B45-ABD2-FE56833D2779}" type="datetime1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A585A7C0-D5B5-4C11-B5DF-780ED83BBBD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82" r:id="rId7"/>
    <p:sldLayoutId id="2147483792" r:id="rId8"/>
    <p:sldLayoutId id="2147483793" r:id="rId9"/>
    <p:sldLayoutId id="2147483783" r:id="rId10"/>
    <p:sldLayoutId id="2147483784" r:id="rId11"/>
    <p:sldLayoutId id="21474837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Chapter 15</a:t>
            </a:r>
            <a:br>
              <a:rPr lang="en-US" smtClean="0"/>
            </a:br>
            <a:r>
              <a:rPr lang="en-US" smtClean="0"/>
              <a:t>Standard Library Containers </a:t>
            </a:r>
            <a:br>
              <a:rPr lang="en-US" smtClean="0"/>
            </a:br>
            <a:r>
              <a:rPr lang="en-US" smtClean="0"/>
              <a:t>and Iterators</a:t>
            </a:r>
            <a:endParaRPr lang="en-US" dirty="0" smtClean="0"/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mtClean="0"/>
              <a:t>C++ How to Program, 9/e</a:t>
            </a:r>
          </a:p>
          <a:p>
            <a:endParaRPr lang="en-US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FF"/>
                </a:solidFill>
              </a:rPr>
              <a:t>Iterators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C00000"/>
                </a:solidFill>
              </a:rPr>
              <a:t>encapsulate</a:t>
            </a:r>
            <a:r>
              <a:rPr lang="en-US" altLang="en-US" smtClean="0"/>
              <a:t> the mechanisms used to access container elements.</a:t>
            </a:r>
          </a:p>
          <a:p>
            <a:r>
              <a:rPr lang="en-US" altLang="en-US" smtClean="0"/>
              <a:t>This encapsulation enables many of the algorithms to be applied to various containers independently of the underlying container implementation.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This also enables you to create new algorithms that can process the elements of multiple container types.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>
                <a:solidFill>
                  <a:srgbClr val="C00000"/>
                </a:solidFill>
              </a:rPr>
              <a:t> vector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 </a:t>
            </a:r>
            <a:endParaRPr lang="en-US" dirty="0" smtClean="0"/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vector Member Function </a:t>
            </a:r>
            <a:r>
              <a:rPr lang="en-US" smtClean="0">
                <a:solidFill>
                  <a:srgbClr val="0000FF"/>
                </a:solidFill>
              </a:rPr>
              <a:t>insert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with Three Arguments </a:t>
            </a:r>
            <a:r>
              <a:rPr lang="en-US" smtClean="0"/>
              <a:t>(Range insert)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55 demonstrates the version of function insert that </a:t>
            </a:r>
            <a:r>
              <a:rPr lang="en-US" u="sng" smtClean="0"/>
              <a:t>uses the second and third arguments to specify the starting location and ending location in a sequence of values </a:t>
            </a:r>
            <a:r>
              <a:rPr lang="en-US" smtClean="0"/>
              <a:t>(in this case, from the array values) that should be inserted into the vector.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Remember that the ending location specifies the position in the sequence after the last element to be inserted; copying occurs up to, but not including, this location.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C00000"/>
                </a:solidFill>
              </a:rPr>
              <a:t>As of C++11</a:t>
            </a:r>
            <a:r>
              <a:rPr lang="en-US" smtClean="0"/>
              <a:t>, this version of member function insert </a:t>
            </a:r>
            <a:r>
              <a:rPr lang="en-US" smtClean="0">
                <a:solidFill>
                  <a:srgbClr val="008000"/>
                </a:solidFill>
              </a:rPr>
              <a:t>returns an iterator pointing to the first item that was inserted—if nothing was inserted, the function returns its first argument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1300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>
                <a:solidFill>
                  <a:srgbClr val="C00000"/>
                </a:solidFill>
              </a:rPr>
              <a:t> vector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endParaRPr lang="en-US" dirty="0" smtClean="0"/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vector Member Function </a:t>
            </a:r>
            <a:r>
              <a:rPr lang="en-US" smtClean="0">
                <a:solidFill>
                  <a:srgbClr val="0000FF"/>
                </a:solidFill>
              </a:rPr>
              <a:t>clear</a:t>
            </a:r>
          </a:p>
          <a:p>
            <a:r>
              <a:rPr lang="en-US" smtClean="0"/>
              <a:t>Finally, line 60 uses function clear (found in all first-class containers except array) </a:t>
            </a:r>
            <a:r>
              <a:rPr lang="en-US" smtClean="0">
                <a:solidFill>
                  <a:srgbClr val="0000FF"/>
                </a:solidFill>
              </a:rPr>
              <a:t>to empty the vector.</a:t>
            </a:r>
          </a:p>
          <a:p>
            <a:pPr lvl="1"/>
            <a:r>
              <a:rPr lang="en-US" smtClean="0"/>
              <a:t>this does not necessarily return any of the vector’s memory to the system. </a:t>
            </a:r>
            <a:endParaRPr lang="en-US" dirty="0" smtClean="0"/>
          </a:p>
        </p:txBody>
      </p:sp>
      <p:sp>
        <p:nvSpPr>
          <p:cNvPr id="1300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15.5.2 </a:t>
            </a:r>
            <a:r>
              <a:rPr lang="en-US" smtClean="0">
                <a:solidFill>
                  <a:srgbClr val="C00000"/>
                </a:solidFill>
              </a:rPr>
              <a:t>list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The list sequence container (from </a:t>
            </a:r>
            <a:r>
              <a:rPr lang="en-US" altLang="en-US" smtClean="0">
                <a:solidFill>
                  <a:srgbClr val="C00000"/>
                </a:solidFill>
              </a:rPr>
              <a:t>header &lt;list&gt;</a:t>
            </a:r>
            <a:r>
              <a:rPr lang="en-US" altLang="en-US" smtClean="0"/>
              <a:t>) </a:t>
            </a:r>
            <a:r>
              <a:rPr lang="en-US" altLang="en-US" smtClean="0">
                <a:solidFill>
                  <a:srgbClr val="0000FF"/>
                </a:solidFill>
              </a:rPr>
              <a:t>allows insertion and deletion operations at any location in the container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Class template list is implemented as a </a:t>
            </a:r>
            <a:r>
              <a:rPr lang="en-US" altLang="en-US" smtClean="0">
                <a:solidFill>
                  <a:srgbClr val="0000FF"/>
                </a:solidFill>
              </a:rPr>
              <a:t>doubly linked list </a:t>
            </a:r>
            <a:r>
              <a:rPr lang="en-US" altLang="en-US" smtClean="0"/>
              <a:t>- every node in the list contains a pointer to the previous node in the list and to the </a:t>
            </a:r>
            <a:r>
              <a:rPr lang="en-US" altLang="en-US" smtClean="0">
                <a:solidFill>
                  <a:srgbClr val="008000"/>
                </a:solidFill>
              </a:rPr>
              <a:t>If most of the insertions and deletions occur at the ends of the container, the deque data structure (Section 15.5.3) provides a more efficient implementation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This enables class template list to support </a:t>
            </a:r>
            <a:r>
              <a:rPr lang="en-US" altLang="en-US" smtClean="0">
                <a:solidFill>
                  <a:srgbClr val="C00000"/>
                </a:solidFill>
              </a:rPr>
              <a:t>bidirectional iterators </a:t>
            </a:r>
            <a:r>
              <a:rPr lang="en-US" altLang="en-US" smtClean="0"/>
              <a:t>that allow the container to be traversed both forward and backward.</a:t>
            </a:r>
          </a:p>
        </p:txBody>
      </p:sp>
      <p:sp>
        <p:nvSpPr>
          <p:cNvPr id="1310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list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</a:t>
            </a:r>
            <a:r>
              <a:rPr lang="en-US"/>
              <a:t>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Any </a:t>
            </a:r>
            <a:r>
              <a:rPr lang="en-US" altLang="en-US" smtClean="0">
                <a:solidFill>
                  <a:srgbClr val="C00000"/>
                </a:solidFill>
              </a:rPr>
              <a:t>algorithm</a:t>
            </a:r>
            <a:r>
              <a:rPr lang="en-US" altLang="en-US" smtClean="0"/>
              <a:t> that requires input, output, forward or bidirectional </a:t>
            </a:r>
            <a:r>
              <a:rPr lang="en-US" altLang="en-US" smtClean="0">
                <a:solidFill>
                  <a:srgbClr val="C00000"/>
                </a:solidFill>
              </a:rPr>
              <a:t>iterators</a:t>
            </a:r>
            <a:r>
              <a:rPr lang="en-US" altLang="en-US" smtClean="0"/>
              <a:t> can operate on a list.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Many list member functions manipulate the elements of the container as an ordered set of elements.</a:t>
            </a:r>
          </a:p>
        </p:txBody>
      </p:sp>
      <p:sp>
        <p:nvSpPr>
          <p:cNvPr id="1321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list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</a:t>
            </a:r>
            <a:r>
              <a:rPr lang="en-US"/>
              <a:t>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05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C++11</a:t>
            </a:r>
            <a:r>
              <a:rPr lang="en-US" smtClean="0"/>
              <a:t>: </a:t>
            </a:r>
            <a:r>
              <a:rPr lang="en-US" smtClean="0">
                <a:solidFill>
                  <a:srgbClr val="0000FF"/>
                </a:solidFill>
              </a:rPr>
              <a:t>forward_list</a:t>
            </a:r>
            <a:r>
              <a:rPr lang="en-US" smtClean="0"/>
              <a:t> Container</a:t>
            </a:r>
          </a:p>
          <a:p>
            <a:r>
              <a:rPr lang="en-US" smtClean="0"/>
              <a:t>C++11 now includes the new forward_list sequence container (</a:t>
            </a:r>
            <a:r>
              <a:rPr lang="en-US" smtClean="0">
                <a:solidFill>
                  <a:srgbClr val="0000FF"/>
                </a:solidFill>
              </a:rPr>
              <a:t>header &lt;forward_list&gt;</a:t>
            </a:r>
            <a:r>
              <a:rPr lang="en-US" smtClean="0"/>
              <a:t>), which is implemented as a </a:t>
            </a:r>
            <a:r>
              <a:rPr lang="en-US" u="sng" smtClean="0"/>
              <a:t>singly-linked list </a:t>
            </a:r>
            <a:r>
              <a:rPr lang="en-US" smtClean="0"/>
              <a:t>- every node in the list contains a pointer to the next node in the list. </a:t>
            </a:r>
          </a:p>
          <a:p>
            <a:r>
              <a:rPr lang="en-US" smtClean="0"/>
              <a:t>This enables class template list to support forward iterators that allow the container to be traversed in the forward direction. </a:t>
            </a:r>
          </a:p>
          <a:p>
            <a:r>
              <a:rPr lang="en-US" smtClean="0"/>
              <a:t>Any algorithm that requires input, output or forward iterators can operate on a forward_list. </a:t>
            </a:r>
            <a:endParaRPr lang="en-US" dirty="0" smtClean="0"/>
          </a:p>
        </p:txBody>
      </p:sp>
      <p:sp>
        <p:nvSpPr>
          <p:cNvPr id="1321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059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6910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list Member Functions</a:t>
            </a:r>
          </a:p>
          <a:p>
            <a:pPr>
              <a:lnSpc>
                <a:spcPct val="120000"/>
              </a:lnSpc>
            </a:pPr>
            <a:r>
              <a:rPr lang="en-US" smtClean="0"/>
              <a:t>In addition to the member functions in Fig. 15.2 and the common member functions of all sequence containers discussed in Section 15.5, class template list provides nine other </a:t>
            </a:r>
            <a:r>
              <a:rPr lang="en-US" u="sng" smtClean="0"/>
              <a:t>member functions</a:t>
            </a:r>
            <a:r>
              <a:rPr lang="en-US" smtClean="0"/>
              <a:t>: </a:t>
            </a:r>
            <a:br>
              <a:rPr lang="en-US" smtClean="0"/>
            </a:br>
            <a:endParaRPr lang="en-US" smtClean="0"/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0000FF"/>
                </a:solidFill>
              </a:rPr>
              <a:t>push_front, pop_front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0000FF"/>
                </a:solidFill>
              </a:rPr>
              <a:t>sort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0000FF"/>
                </a:solidFill>
              </a:rPr>
              <a:t>reverse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0000FF"/>
                </a:solidFill>
              </a:rPr>
              <a:t>unique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C00000"/>
                </a:solidFill>
              </a:rPr>
              <a:t>splice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C00000"/>
                </a:solidFill>
              </a:rPr>
              <a:t>remove, remove_if,</a:t>
            </a:r>
          </a:p>
          <a:p>
            <a:pPr lvl="1">
              <a:lnSpc>
                <a:spcPct val="120000"/>
              </a:lnSpc>
            </a:pPr>
            <a:r>
              <a:rPr lang="en-US" sz="2900" smtClean="0">
                <a:solidFill>
                  <a:srgbClr val="C00000"/>
                </a:solidFill>
              </a:rPr>
              <a:t>merge</a:t>
            </a:r>
          </a:p>
        </p:txBody>
      </p:sp>
      <p:sp>
        <p:nvSpPr>
          <p:cNvPr id="1321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Several of these member functions are </a:t>
            </a:r>
            <a:r>
              <a:rPr lang="en-US" altLang="en-US" smtClean="0">
                <a:solidFill>
                  <a:srgbClr val="0000FF"/>
                </a:solidFill>
              </a:rPr>
              <a:t>list-optimized implementations</a:t>
            </a:r>
            <a:r>
              <a:rPr lang="en-US" altLang="en-US" smtClean="0"/>
              <a:t> of Standard Library algorithms presented in Chapter 16.</a:t>
            </a:r>
          </a:p>
          <a:p>
            <a:r>
              <a:rPr lang="en-US" altLang="en-US" smtClean="0"/>
              <a:t>Both </a:t>
            </a:r>
            <a:r>
              <a:rPr lang="en-US" altLang="en-US" smtClean="0">
                <a:solidFill>
                  <a:srgbClr val="0000FF"/>
                </a:solidFill>
              </a:rPr>
              <a:t>push_front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pop_front</a:t>
            </a:r>
            <a:r>
              <a:rPr lang="en-US" altLang="en-US" smtClean="0"/>
              <a:t> are also supported by </a:t>
            </a:r>
            <a:r>
              <a:rPr lang="en-US" altLang="en-US" smtClean="0">
                <a:solidFill>
                  <a:srgbClr val="C00000"/>
                </a:solidFill>
              </a:rPr>
              <a:t>forward_list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C00000"/>
                </a:solidFill>
              </a:rPr>
              <a:t>deque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Figure 15.13 demonstrates several features of class list.</a:t>
            </a:r>
          </a:p>
          <a:p>
            <a:r>
              <a:rPr lang="en-US" altLang="en-US" smtClean="0"/>
              <a:t>Remember that many of the functions presented in Figs. 15.10–15.11 can be used with class list, so we </a:t>
            </a:r>
            <a:r>
              <a:rPr lang="en-US" altLang="en-US" u="sng" smtClean="0"/>
              <a:t>focus on the new features</a:t>
            </a:r>
            <a:r>
              <a:rPr lang="en-US" altLang="en-US" smtClean="0"/>
              <a:t> in this example’s discussion.</a:t>
            </a:r>
          </a:p>
        </p:txBody>
      </p:sp>
      <p:sp>
        <p:nvSpPr>
          <p:cNvPr id="1392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cpphtp9_15_STL_Page_4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cpphtp9_15_STL_Page_4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cpphtp9_15_STL_Page_4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233862"/>
          </a:xfrm>
        </p:spPr>
        <p:txBody>
          <a:bodyPr>
            <a:normAutofit lnSpcReduction="10000"/>
          </a:bodyPr>
          <a:lstStyle/>
          <a:p>
            <a:r>
              <a:rPr lang="en-US" sz="2800" smtClean="0">
                <a:solidFill>
                  <a:srgbClr val="0000FF"/>
                </a:solidFill>
              </a:rPr>
              <a:t>Custom Templatized Data Structures</a:t>
            </a:r>
          </a:p>
          <a:p>
            <a:r>
              <a:rPr lang="en-US" smtClean="0"/>
              <a:t>In </a:t>
            </a:r>
            <a:r>
              <a:rPr lang="en-US" smtClean="0">
                <a:solidFill>
                  <a:srgbClr val="C00000"/>
                </a:solidFill>
              </a:rPr>
              <a:t>Chapter </a:t>
            </a:r>
            <a:r>
              <a:rPr lang="en-US" smtClean="0">
                <a:solidFill>
                  <a:srgbClr val="C00000"/>
                </a:solidFill>
              </a:rPr>
              <a:t>19</a:t>
            </a:r>
            <a:r>
              <a:rPr lang="en-US" smtClean="0"/>
              <a:t>, </a:t>
            </a:r>
            <a:r>
              <a:rPr lang="en-US" smtClean="0"/>
              <a:t>we’ll build our own custom templatized data structures, including linked lists, queues, stacks and trees.</a:t>
            </a:r>
          </a:p>
          <a:p>
            <a:r>
              <a:rPr lang="en-US" smtClean="0"/>
              <a:t>We’ll carefully weave </a:t>
            </a:r>
            <a:r>
              <a:rPr lang="en-US" smtClean="0">
                <a:solidFill>
                  <a:srgbClr val="C00000"/>
                </a:solidFill>
              </a:rPr>
              <a:t>linked objects </a:t>
            </a:r>
            <a:r>
              <a:rPr lang="en-US" smtClean="0"/>
              <a:t>together with </a:t>
            </a:r>
            <a:r>
              <a:rPr lang="en-US" smtClean="0">
                <a:solidFill>
                  <a:srgbClr val="0000FF"/>
                </a:solidFill>
              </a:rPr>
              <a:t>pointers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008000"/>
                </a:solidFill>
              </a:rPr>
              <a:t>Pointer-based code is complex and error-prone. The slightest omissions or oversights can lead to serious memory-access violations and memory-leak errors with no forewarning from the compiler.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 descr="cpphtp9_15_STL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" descr="cpphtp9_15_STL_Page_5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1" descr="cpphtp9_15_STL_Page_5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>
                <a:solidFill>
                  <a:srgbClr val="0000FF"/>
                </a:solidFill>
              </a:rPr>
              <a:t>Creating list Objects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Lines 17–18 </a:t>
            </a:r>
            <a:r>
              <a:rPr lang="en-US" smtClean="0">
                <a:solidFill>
                  <a:srgbClr val="C00000"/>
                </a:solidFill>
              </a:rPr>
              <a:t>instantiate</a:t>
            </a:r>
            <a:r>
              <a:rPr lang="en-US" smtClean="0"/>
              <a:t> two list objects capable of storing ints.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Lines 21–22 use function </a:t>
            </a:r>
            <a:r>
              <a:rPr lang="en-US" smtClean="0">
                <a:solidFill>
                  <a:srgbClr val="0000FF"/>
                </a:solidFill>
              </a:rPr>
              <a:t>push_front</a:t>
            </a:r>
            <a:r>
              <a:rPr lang="en-US" smtClean="0"/>
              <a:t> to insert integers at the beginning of values.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Function </a:t>
            </a:r>
            <a:r>
              <a:rPr lang="en-US" smtClean="0">
                <a:solidFill>
                  <a:srgbClr val="0000FF"/>
                </a:solidFill>
              </a:rPr>
              <a:t>push_front</a:t>
            </a:r>
            <a:r>
              <a:rPr lang="en-US" smtClean="0"/>
              <a:t> is specific to classes </a:t>
            </a:r>
            <a:r>
              <a:rPr lang="en-US" smtClean="0">
                <a:solidFill>
                  <a:srgbClr val="C00000"/>
                </a:solidFill>
              </a:rPr>
              <a:t>forward_list</a:t>
            </a:r>
            <a:r>
              <a:rPr lang="en-US" smtClean="0"/>
              <a:t>, </a:t>
            </a:r>
            <a:r>
              <a:rPr lang="en-US" smtClean="0">
                <a:solidFill>
                  <a:srgbClr val="C00000"/>
                </a:solidFill>
              </a:rPr>
              <a:t>list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deque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Lines 23–24 use function </a:t>
            </a:r>
            <a:r>
              <a:rPr lang="en-US" smtClean="0">
                <a:solidFill>
                  <a:srgbClr val="0000FF"/>
                </a:solidFill>
              </a:rPr>
              <a:t>push_back</a:t>
            </a:r>
            <a:r>
              <a:rPr lang="en-US" smtClean="0"/>
              <a:t> to </a:t>
            </a:r>
            <a:r>
              <a:rPr lang="en-US" u="sng" smtClean="0"/>
              <a:t>insert integers at the end of values</a:t>
            </a:r>
            <a:r>
              <a:rPr lang="en-US" smtClean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Function </a:t>
            </a:r>
            <a:r>
              <a:rPr lang="en-US" smtClean="0">
                <a:solidFill>
                  <a:srgbClr val="0000FF"/>
                </a:solidFill>
              </a:rPr>
              <a:t>push_back</a:t>
            </a:r>
            <a:r>
              <a:rPr lang="en-US" smtClean="0"/>
              <a:t> is </a:t>
            </a:r>
            <a:r>
              <a:rPr lang="en-US" u="sng" smtClean="0"/>
              <a:t>common to all sequence containers</a:t>
            </a:r>
            <a:endParaRPr lang="en-US"/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smtClean="0"/>
              <a:t>except </a:t>
            </a:r>
            <a:r>
              <a:rPr lang="en-US" sz="2400" smtClean="0">
                <a:solidFill>
                  <a:srgbClr val="C00000"/>
                </a:solidFill>
              </a:rPr>
              <a:t>array</a:t>
            </a:r>
            <a:r>
              <a:rPr lang="en-US" sz="2400" smtClean="0"/>
              <a:t> and </a:t>
            </a:r>
            <a:r>
              <a:rPr lang="en-US" sz="2400" smtClean="0">
                <a:solidFill>
                  <a:srgbClr val="C00000"/>
                </a:solidFill>
              </a:rPr>
              <a:t>forward_list</a:t>
            </a:r>
            <a:r>
              <a:rPr lang="en-US" sz="2400" smtClean="0"/>
              <a:t>.</a:t>
            </a:r>
            <a:endParaRPr lang="en-US" sz="2400" dirty="0" smtClean="0"/>
          </a:p>
        </p:txBody>
      </p:sp>
      <p:sp>
        <p:nvSpPr>
          <p:cNvPr id="1402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list Member Function sort</a:t>
            </a:r>
          </a:p>
          <a:p>
            <a:r>
              <a:rPr lang="en-US" smtClean="0"/>
              <a:t>Line 29 uses list member function </a:t>
            </a:r>
            <a:r>
              <a:rPr lang="en-US" smtClean="0">
                <a:solidFill>
                  <a:srgbClr val="0000FF"/>
                </a:solidFill>
              </a:rPr>
              <a:t>sort</a:t>
            </a:r>
            <a:r>
              <a:rPr lang="en-US" smtClean="0"/>
              <a:t> to </a:t>
            </a:r>
            <a:r>
              <a:rPr lang="en-US" u="sng" smtClean="0"/>
              <a:t>arrange the elements in the list in ascending order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A second version of function sort allows you to supply a </a:t>
            </a:r>
            <a:r>
              <a:rPr lang="en-US" smtClean="0">
                <a:solidFill>
                  <a:srgbClr val="C00000"/>
                </a:solidFill>
              </a:rPr>
              <a:t>binary predicate function </a:t>
            </a:r>
            <a:r>
              <a:rPr lang="en-US" smtClean="0"/>
              <a:t>that takes two arguments (values in the list), performs a comparison and returns a bool value indicating whether the first argument should come before the second in the sorted contents.</a:t>
            </a:r>
          </a:p>
          <a:p>
            <a:pPr lvl="1"/>
            <a:r>
              <a:rPr lang="en-US" smtClean="0"/>
              <a:t>This function determines the order in which the elements of the list are sorted.</a:t>
            </a:r>
          </a:p>
          <a:p>
            <a:pPr lvl="1"/>
            <a:r>
              <a:rPr lang="en-US" smtClean="0"/>
              <a:t>This version of function sort was NOT demonstrated!</a:t>
            </a:r>
            <a:endParaRPr lang="en-US" dirty="0" smtClean="0"/>
          </a:p>
        </p:txBody>
      </p:sp>
      <p:sp>
        <p:nvSpPr>
          <p:cNvPr id="141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69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z="2400" smtClean="0"/>
              <a:t>This version could be particularly useful for a list that stores pointers rather than values.</a:t>
            </a:r>
          </a:p>
          <a:p>
            <a:pPr lvl="1"/>
            <a:r>
              <a:rPr lang="en-US" altLang="en-US" sz="2400" smtClean="0">
                <a:solidFill>
                  <a:srgbClr val="008000"/>
                </a:solidFill>
              </a:rPr>
              <a:t>[Note: We demonstrate a unary predicate function in Fig. 16.3.]</a:t>
            </a:r>
          </a:p>
          <a:p>
            <a:pPr lvl="1"/>
            <a:r>
              <a:rPr lang="en-US" altLang="en-US" sz="2400" smtClean="0"/>
              <a:t>A </a:t>
            </a:r>
            <a:r>
              <a:rPr lang="en-US" altLang="en-US" sz="2400" smtClean="0">
                <a:solidFill>
                  <a:srgbClr val="C00000"/>
                </a:solidFill>
              </a:rPr>
              <a:t>unary predicate function </a:t>
            </a:r>
            <a:r>
              <a:rPr lang="en-US" altLang="en-US" sz="2400" smtClean="0"/>
              <a:t>takes a single argument, performs a comparison using that argument and returns a bool value indicating the result.]</a:t>
            </a:r>
          </a:p>
          <a:p>
            <a:endParaRPr lang="en-US" altLang="en-US" smtClean="0"/>
          </a:p>
        </p:txBody>
      </p:sp>
      <p:sp>
        <p:nvSpPr>
          <p:cNvPr id="141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list Member Function </a:t>
            </a:r>
            <a:r>
              <a:rPr lang="en-US" smtClean="0">
                <a:solidFill>
                  <a:srgbClr val="0000FF"/>
                </a:solidFill>
              </a:rPr>
              <a:t>splice</a:t>
            </a:r>
          </a:p>
          <a:p>
            <a:r>
              <a:rPr lang="en-US" smtClean="0"/>
              <a:t>Line 39 uses list function splice to remove the elements in otherValues and insert them into values before the iterator position specified as the first argument.</a:t>
            </a:r>
          </a:p>
          <a:p>
            <a:r>
              <a:rPr lang="en-US" smtClean="0">
                <a:solidFill>
                  <a:srgbClr val="008000"/>
                </a:solidFill>
              </a:rPr>
              <a:t>There are two other versions of this function.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Function splice with three arguments </a:t>
            </a:r>
            <a:r>
              <a:rPr lang="en-US" smtClean="0"/>
              <a:t>allows one element to be removed from the container specified as the second argument from the location specified by the iterator in the third argument.</a:t>
            </a:r>
            <a:endParaRPr lang="en-US" dirty="0" smtClean="0"/>
          </a:p>
        </p:txBody>
      </p:sp>
      <p:sp>
        <p:nvSpPr>
          <p:cNvPr id="142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mtClean="0">
                <a:solidFill>
                  <a:srgbClr val="C00000"/>
                </a:solidFill>
              </a:rPr>
              <a:t>Function splice with four arguments </a:t>
            </a:r>
            <a:r>
              <a:rPr lang="en-US" altLang="en-US" smtClean="0"/>
              <a:t>uses the last two arguments to specify a range of locations that should be removed from the container in the second argument and placed at the location specified in the first argument.</a:t>
            </a:r>
          </a:p>
          <a:p>
            <a:r>
              <a:rPr lang="en-US" altLang="en-US" smtClean="0"/>
              <a:t>Class template </a:t>
            </a:r>
            <a:r>
              <a:rPr lang="en-US" altLang="en-US" smtClean="0">
                <a:solidFill>
                  <a:srgbClr val="0000FF"/>
                </a:solidFill>
              </a:rPr>
              <a:t>forward_list</a:t>
            </a:r>
            <a:r>
              <a:rPr lang="en-US" altLang="en-US" smtClean="0"/>
              <a:t> provides a similar member function named </a:t>
            </a:r>
            <a:r>
              <a:rPr lang="en-US" altLang="en-US" smtClean="0">
                <a:solidFill>
                  <a:srgbClr val="C00000"/>
                </a:solidFill>
              </a:rPr>
              <a:t>splice_after</a:t>
            </a:r>
            <a:r>
              <a:rPr lang="en-US" altLang="en-US" smtClean="0"/>
              <a:t>.</a:t>
            </a:r>
          </a:p>
        </p:txBody>
      </p:sp>
      <p:sp>
        <p:nvSpPr>
          <p:cNvPr id="1433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185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list Member Function </a:t>
            </a:r>
            <a:r>
              <a:rPr lang="en-US" smtClean="0">
                <a:solidFill>
                  <a:srgbClr val="0000FF"/>
                </a:solidFill>
              </a:rPr>
              <a:t>merge</a:t>
            </a:r>
          </a:p>
          <a:p>
            <a:pPr>
              <a:lnSpc>
                <a:spcPct val="120000"/>
              </a:lnSpc>
            </a:pPr>
            <a:r>
              <a:rPr lang="en-US" smtClean="0"/>
              <a:t>After inserting more elements in otherValues and sorting both values and other-Values, line 54 uses list member function merge to </a:t>
            </a:r>
            <a:r>
              <a:rPr lang="en-US" u="sng" smtClean="0"/>
              <a:t>remove all elements of otherValues and insert them in sorted order into values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Both lists must be sorted in the same order before this operation is performed.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A second version of merge enables you to supply a </a:t>
            </a:r>
            <a:r>
              <a:rPr lang="en-US" smtClean="0">
                <a:solidFill>
                  <a:srgbClr val="C00000"/>
                </a:solidFill>
              </a:rPr>
              <a:t>binary predicate function </a:t>
            </a:r>
            <a:r>
              <a:rPr lang="en-US" smtClean="0"/>
              <a:t>that takes two arguments (values in the list) and returns a bool value.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The predicate function specifies the sorting order used by merge. 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1433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list Member Function </a:t>
            </a:r>
            <a:r>
              <a:rPr lang="en-US" smtClean="0">
                <a:solidFill>
                  <a:srgbClr val="0000FF"/>
                </a:solidFill>
              </a:rPr>
              <a:t>pop_front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60 uses list function </a:t>
            </a:r>
            <a:r>
              <a:rPr lang="en-US" smtClean="0">
                <a:solidFill>
                  <a:srgbClr val="0000FF"/>
                </a:solidFill>
              </a:rPr>
              <a:t>pop_fron</a:t>
            </a:r>
            <a:r>
              <a:rPr lang="en-US" smtClean="0"/>
              <a:t>t to </a:t>
            </a:r>
            <a:r>
              <a:rPr lang="en-US" u="sng" smtClean="0"/>
              <a:t>remove the first element in the list</a:t>
            </a:r>
            <a:r>
              <a:rPr lang="en-US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60 uses function </a:t>
            </a:r>
            <a:r>
              <a:rPr lang="en-US" smtClean="0">
                <a:solidFill>
                  <a:srgbClr val="0000FF"/>
                </a:solidFill>
              </a:rPr>
              <a:t>pop_back</a:t>
            </a:r>
            <a:r>
              <a:rPr lang="en-US" smtClean="0"/>
              <a:t> to </a:t>
            </a:r>
            <a:r>
              <a:rPr lang="en-US" u="sng" smtClean="0"/>
              <a:t>remove the last element in the list</a:t>
            </a:r>
            <a:r>
              <a:rPr lang="en-US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>
                <a:solidFill>
                  <a:srgbClr val="0000FF"/>
                </a:solidFill>
              </a:rPr>
              <a:t>pop_back</a:t>
            </a:r>
            <a:r>
              <a:rPr lang="en-US" smtClean="0"/>
              <a:t> is available for sequence containers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except for </a:t>
            </a:r>
            <a:r>
              <a:rPr lang="en-US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forward_list</a:t>
            </a:r>
            <a:endParaRPr lang="en-US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1443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pphtp9_15_STL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list Member Function </a:t>
            </a:r>
            <a:r>
              <a:rPr lang="en-US" smtClean="0">
                <a:solidFill>
                  <a:srgbClr val="0000FF"/>
                </a:solidFill>
              </a:rPr>
              <a:t>unique</a:t>
            </a:r>
          </a:p>
          <a:p>
            <a:r>
              <a:rPr lang="en-US" smtClean="0"/>
              <a:t>Line 65 uses list function unique to </a:t>
            </a:r>
            <a:r>
              <a:rPr lang="en-US" u="sng" smtClean="0"/>
              <a:t>remove duplicate elements in the list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008000"/>
                </a:solidFill>
              </a:rPr>
              <a:t>The list should be in sorted order </a:t>
            </a:r>
            <a:r>
              <a:rPr lang="en-US" smtClean="0"/>
              <a:t>(so that all duplicates are side by side) before this operation is performed, to guarantee that all duplicates are eliminated.</a:t>
            </a:r>
          </a:p>
          <a:p>
            <a:pPr lvl="1"/>
            <a:r>
              <a:rPr lang="en-US" smtClean="0"/>
              <a:t>A second version of unique enables you to supply a </a:t>
            </a:r>
            <a:r>
              <a:rPr lang="en-US" smtClean="0">
                <a:solidFill>
                  <a:srgbClr val="C00000"/>
                </a:solidFill>
              </a:rPr>
              <a:t>predicate function</a:t>
            </a:r>
            <a:r>
              <a:rPr lang="en-US" smtClean="0"/>
              <a:t> that takes two arguments (values in the list) and returns a bool value specifying whether two elements are equal. </a:t>
            </a:r>
          </a:p>
          <a:p>
            <a:endParaRPr lang="en-US" dirty="0" smtClean="0"/>
          </a:p>
        </p:txBody>
      </p:sp>
      <p:sp>
        <p:nvSpPr>
          <p:cNvPr id="1443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list Member Function </a:t>
            </a:r>
            <a:r>
              <a:rPr lang="en-US" smtClean="0">
                <a:solidFill>
                  <a:srgbClr val="0000FF"/>
                </a:solidFill>
              </a:rPr>
              <a:t>swap</a:t>
            </a:r>
          </a:p>
          <a:p>
            <a:r>
              <a:rPr lang="en-US" smtClean="0"/>
              <a:t>Line 70 uses function swap (available to all first-class containers) </a:t>
            </a:r>
            <a:r>
              <a:rPr lang="en-US" u="sng" smtClean="0"/>
              <a:t>to exchange the contents of values with the contents of otherValues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1454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15.5.2 </a:t>
            </a:r>
            <a:r>
              <a:rPr lang="en-US">
                <a:solidFill>
                  <a:srgbClr val="C00000"/>
                </a:solidFill>
              </a:rPr>
              <a:t> list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list Member Functions </a:t>
            </a:r>
            <a:r>
              <a:rPr lang="en-US" smtClean="0">
                <a:solidFill>
                  <a:srgbClr val="0000FF"/>
                </a:solidFill>
              </a:rPr>
              <a:t>assign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remove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77 uses list function assign (available to all sequence containers) to </a:t>
            </a:r>
            <a:r>
              <a:rPr lang="en-US" u="sng" smtClean="0"/>
              <a:t>replace the contents of values with the contents of otherValues in the range specified by the two iterator arguments</a:t>
            </a:r>
            <a:r>
              <a:rPr lang="en-US" smtClean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A second version of assign replaces the original contents with copies of the value specified in the second argument.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The first argument of the function specifies the number of copies.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86 uses list function </a:t>
            </a:r>
            <a:r>
              <a:rPr lang="en-US" smtClean="0">
                <a:solidFill>
                  <a:srgbClr val="0000FF"/>
                </a:solidFill>
              </a:rPr>
              <a:t>remove</a:t>
            </a:r>
            <a:r>
              <a:rPr lang="en-US" smtClean="0"/>
              <a:t> to </a:t>
            </a:r>
            <a:r>
              <a:rPr lang="en-US" u="sng" smtClean="0"/>
              <a:t>delete all copies of the value 4 from the list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1464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15.5.3 </a:t>
            </a:r>
            <a:r>
              <a:rPr lang="en-US" smtClean="0">
                <a:solidFill>
                  <a:srgbClr val="C00000"/>
                </a:solidFill>
              </a:rPr>
              <a:t>deque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3517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00FF"/>
                </a:solidFill>
              </a:rPr>
              <a:t>Class deque provides many of the benefits of a vector and a list in one container.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term deque is short for </a:t>
            </a:r>
            <a:r>
              <a:rPr lang="en-US" altLang="en-US" smtClean="0">
                <a:solidFill>
                  <a:srgbClr val="C00000"/>
                </a:solidFill>
              </a:rPr>
              <a:t>“double-ended queue.”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Class deque is implemented to provide efficient indexed access (using subscripting) for reading and modifying its elements, much like a vector.</a:t>
            </a:r>
          </a:p>
          <a:p>
            <a:pPr>
              <a:lnSpc>
                <a:spcPct val="120000"/>
              </a:lnSpc>
            </a:pPr>
            <a:r>
              <a:rPr lang="en-US" altLang="en-US" b="1" smtClean="0">
                <a:solidFill>
                  <a:srgbClr val="008000"/>
                </a:solidFill>
              </a:rPr>
              <a:t>Class deque is also implemented for efficient insertion and deletion operations at its front and back</a:t>
            </a:r>
            <a:r>
              <a:rPr lang="en-US" altLang="en-US" smtClean="0"/>
              <a:t>, much like a list</a:t>
            </a:r>
          </a:p>
          <a:p>
            <a:pPr lvl="1">
              <a:lnSpc>
                <a:spcPct val="120000"/>
              </a:lnSpc>
            </a:pPr>
            <a:r>
              <a:rPr lang="en-US" altLang="en-US" sz="2600" smtClean="0">
                <a:solidFill>
                  <a:srgbClr val="008000"/>
                </a:solidFill>
              </a:rPr>
              <a:t>although a list is also capable of efficient insertions and deletions in the </a:t>
            </a:r>
            <a:r>
              <a:rPr lang="en-US" altLang="en-US" sz="2600" u="sng" smtClean="0">
                <a:solidFill>
                  <a:srgbClr val="008000"/>
                </a:solidFill>
              </a:rPr>
              <a:t>middle of the list</a:t>
            </a:r>
            <a:r>
              <a:rPr lang="en-US" altLang="en-US" sz="2600" smtClean="0">
                <a:solidFill>
                  <a:srgbClr val="008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00FF"/>
                </a:solidFill>
              </a:rPr>
              <a:t>Class deque provides support for random-access iterators, so deques can be used with all Standard Library algorithms.</a:t>
            </a:r>
          </a:p>
          <a:p>
            <a:pPr lvl="1">
              <a:lnSpc>
                <a:spcPct val="120000"/>
              </a:lnSpc>
            </a:pPr>
            <a:r>
              <a:rPr lang="en-US" altLang="en-US" sz="2600" smtClean="0">
                <a:solidFill>
                  <a:srgbClr val="C00000"/>
                </a:solidFill>
              </a:rPr>
              <a:t>Note: class list does NOT provide for random-access iterators!</a:t>
            </a:r>
          </a:p>
        </p:txBody>
      </p:sp>
      <p:sp>
        <p:nvSpPr>
          <p:cNvPr id="147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 descr="cpphtp9_15_STL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1" descr="cpphtp9_15_STL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15.5.3 </a:t>
            </a:r>
            <a:r>
              <a:rPr lang="en-US">
                <a:solidFill>
                  <a:srgbClr val="C00000"/>
                </a:solidFill>
              </a:rPr>
              <a:t> deque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382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1576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b="1" smtClean="0">
                <a:solidFill>
                  <a:srgbClr val="008000"/>
                </a:solidFill>
              </a:rPr>
              <a:t>One of the most common uses of a deque is to maintain a first-in, first-out queue of elements.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>
                <a:solidFill>
                  <a:srgbClr val="C00000"/>
                </a:solidFill>
              </a:rPr>
              <a:t>In fact, a deque is the default underlying implementation for the queue adaptor </a:t>
            </a:r>
            <a:r>
              <a:rPr lang="en-US" altLang="en-US" smtClean="0"/>
              <a:t>(Section 15.7.2).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>
                <a:solidFill>
                  <a:srgbClr val="0000FF"/>
                </a:solidFill>
              </a:rPr>
              <a:t>Additional storage for a deque can be allocated at either end of the deque in blocks of memory that are typically maintained as a built-in array of pointers to those blocks.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b="1" smtClean="0">
                <a:solidFill>
                  <a:srgbClr val="008000"/>
                </a:solidFill>
              </a:rPr>
              <a:t>Due to the noncontiguous memory layout of a deque, a deque iterator must be more “intelligent” than the pointers that are used to iterate through vectors, arrays or built-in arrays.</a:t>
            </a:r>
          </a:p>
        </p:txBody>
      </p:sp>
      <p:sp>
        <p:nvSpPr>
          <p:cNvPr id="1505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15.5.3 </a:t>
            </a:r>
            <a:r>
              <a:rPr lang="en-US">
                <a:solidFill>
                  <a:srgbClr val="C00000"/>
                </a:solidFill>
              </a:rPr>
              <a:t> deque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392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Class deque provides the same basic operations as class vector, but like list adds member functions </a:t>
            </a:r>
            <a:r>
              <a:rPr lang="en-US" altLang="en-US" smtClean="0">
                <a:solidFill>
                  <a:srgbClr val="0000FF"/>
                </a:solidFill>
              </a:rPr>
              <a:t>push_front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pop_front</a:t>
            </a:r>
            <a:r>
              <a:rPr lang="en-US" altLang="en-US" smtClean="0"/>
              <a:t> to allow insertion and deletion at the beginning of the deque, respectively. </a:t>
            </a:r>
          </a:p>
          <a:p>
            <a:r>
              <a:rPr lang="en-US" altLang="en-US" smtClean="0"/>
              <a:t>Figure 15.14 demonstrates features of class deque.</a:t>
            </a:r>
          </a:p>
          <a:p>
            <a:r>
              <a:rPr lang="en-US" altLang="en-US" smtClean="0"/>
              <a:t>Remember that many of the functions presented in Fig. 15.10, Fig. 15.11 and Fig. 15.13 also can be used with class deque.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Header &lt;deque&gt; </a:t>
            </a:r>
            <a:r>
              <a:rPr lang="en-US" altLang="en-US" smtClean="0"/>
              <a:t>must be included to use class deque. </a:t>
            </a:r>
          </a:p>
        </p:txBody>
      </p:sp>
      <p:sp>
        <p:nvSpPr>
          <p:cNvPr id="153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1" descr="cpphtp9_15_STL_Page_5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1" descr="cpphtp9_15_STL_Page_5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cpphtp9_15_STL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15.5.3 </a:t>
            </a:r>
            <a:r>
              <a:rPr lang="en-US">
                <a:solidFill>
                  <a:srgbClr val="C00000"/>
                </a:solidFill>
              </a:rPr>
              <a:t> deque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005262"/>
          </a:xfrm>
        </p:spPr>
        <p:txBody>
          <a:bodyPr>
            <a:normAutofit fontScale="92500"/>
          </a:bodyPr>
          <a:lstStyle/>
          <a:p>
            <a:r>
              <a:rPr lang="en-US" altLang="en-US" smtClean="0"/>
              <a:t>Line 11 instantiates a deque that can store double values.</a:t>
            </a:r>
          </a:p>
          <a:p>
            <a:r>
              <a:rPr lang="en-US" altLang="en-US" smtClean="0"/>
              <a:t>Lines 15–17 use functions </a:t>
            </a:r>
            <a:r>
              <a:rPr lang="en-US" altLang="en-US" smtClean="0">
                <a:solidFill>
                  <a:srgbClr val="0000FF"/>
                </a:solidFill>
              </a:rPr>
              <a:t>push_front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push_back</a:t>
            </a:r>
            <a:r>
              <a:rPr lang="en-US" altLang="en-US" smtClean="0"/>
              <a:t> to insert elements at the beginning and end of the deque.</a:t>
            </a:r>
          </a:p>
          <a:p>
            <a:r>
              <a:rPr lang="en-US" altLang="en-US" smtClean="0"/>
              <a:t>The for statement in lines 22–23 uses the subscript operator to retrieve the value in each element of the deque for output.</a:t>
            </a:r>
          </a:p>
          <a:p>
            <a:r>
              <a:rPr lang="en-US" altLang="en-US" smtClean="0"/>
              <a:t>The condition uses function size to ensure that we do not attempt to access an element outside the bounds of the deque.</a:t>
            </a:r>
          </a:p>
        </p:txBody>
      </p:sp>
      <p:sp>
        <p:nvSpPr>
          <p:cNvPr id="154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15.5.3 </a:t>
            </a:r>
            <a:r>
              <a:rPr lang="en-US">
                <a:solidFill>
                  <a:srgbClr val="C00000"/>
                </a:solidFill>
              </a:rPr>
              <a:t> deque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Line 25 uses function </a:t>
            </a:r>
            <a:r>
              <a:rPr lang="en-US" altLang="en-US" smtClean="0">
                <a:solidFill>
                  <a:srgbClr val="0000FF"/>
                </a:solidFill>
              </a:rPr>
              <a:t>pop_front</a:t>
            </a:r>
            <a:r>
              <a:rPr lang="en-US" altLang="en-US" smtClean="0"/>
              <a:t> to demonstrate removing the first element of the deque.</a:t>
            </a:r>
          </a:p>
          <a:p>
            <a:r>
              <a:rPr lang="en-US" altLang="en-US" smtClean="0"/>
              <a:t>Line 30 uses the subscript operator to obtain an </a:t>
            </a:r>
            <a:r>
              <a:rPr lang="en-US" altLang="en-US" smtClean="0">
                <a:solidFill>
                  <a:srgbClr val="C00000"/>
                </a:solidFill>
              </a:rPr>
              <a:t>lvalue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This enables values to be assigned directly to any element of the deque.</a:t>
            </a:r>
          </a:p>
        </p:txBody>
      </p:sp>
      <p:sp>
        <p:nvSpPr>
          <p:cNvPr id="154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15.6  </a:t>
            </a:r>
            <a:r>
              <a:rPr lang="en-US" smtClean="0">
                <a:solidFill>
                  <a:srgbClr val="0000FF"/>
                </a:solidFill>
              </a:rPr>
              <a:t>Associative Containers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00FF"/>
                </a:solidFill>
              </a:rPr>
              <a:t>The associative containers provide direct access to store and retrieve elements via keys </a:t>
            </a:r>
            <a:r>
              <a:rPr lang="en-US" altLang="en-US" smtClean="0"/>
              <a:t>(often called search keys).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four ordered associative containers are:</a:t>
            </a:r>
          </a:p>
          <a:p>
            <a:pPr lvl="1">
              <a:lnSpc>
                <a:spcPct val="120000"/>
              </a:lnSpc>
            </a:pPr>
            <a:r>
              <a:rPr lang="en-US" altLang="en-US" smtClean="0"/>
              <a:t> set, map 		//no duplicate keys</a:t>
            </a:r>
          </a:p>
          <a:p>
            <a:pPr lvl="1">
              <a:lnSpc>
                <a:spcPct val="120000"/>
              </a:lnSpc>
            </a:pPr>
            <a:r>
              <a:rPr lang="en-US" altLang="en-US" smtClean="0"/>
              <a:t>multiset, multimap	//duplicate keys are allowed </a:t>
            </a:r>
          </a:p>
          <a:p>
            <a:pPr>
              <a:lnSpc>
                <a:spcPct val="120000"/>
              </a:lnSpc>
            </a:pPr>
            <a:r>
              <a:rPr lang="en-US" altLang="en-US" b="1" smtClean="0">
                <a:solidFill>
                  <a:srgbClr val="C00000"/>
                </a:solidFill>
              </a:rPr>
              <a:t>Each of these maintains its keys in sorted order.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There are also four corresponding unordered associative containers and that offer most of the same capabilities as their ordered counterparts.</a:t>
            </a:r>
          </a:p>
          <a:p>
            <a:pPr lvl="1">
              <a:lnSpc>
                <a:spcPct val="120000"/>
              </a:lnSpc>
            </a:pPr>
            <a:r>
              <a:rPr lang="en-US" altLang="en-US" smtClean="0"/>
              <a:t>unordered_set, unordered_map		//no duplicate keys</a:t>
            </a:r>
          </a:p>
          <a:p>
            <a:pPr lvl="1">
              <a:lnSpc>
                <a:spcPct val="120000"/>
              </a:lnSpc>
            </a:pPr>
            <a:r>
              <a:rPr lang="en-US" altLang="en-US" smtClean="0"/>
              <a:t>unordered_multiset, unordered_multimap	//duplicate keys allowed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primary difference between the ordered and unordered associative containers is that the unordered ones do not maintain their keys in sorted order. </a:t>
            </a:r>
            <a:r>
              <a:rPr lang="en-US" altLang="en-US" smtClean="0">
                <a:solidFill>
                  <a:srgbClr val="008000"/>
                </a:solidFill>
              </a:rPr>
              <a:t>In this section, we focus on the ordered associative containers. </a:t>
            </a:r>
          </a:p>
        </p:txBody>
      </p:sp>
      <p:sp>
        <p:nvSpPr>
          <p:cNvPr id="1556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1" descr="cpphtp9_15_STL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15.6  </a:t>
            </a:r>
            <a:r>
              <a:rPr lang="en-US">
                <a:solidFill>
                  <a:srgbClr val="0000FF"/>
                </a:solidFill>
              </a:rPr>
              <a:t> Associative </a:t>
            </a:r>
            <a:r>
              <a:rPr lang="en-US" smtClean="0">
                <a:solidFill>
                  <a:srgbClr val="0000FF"/>
                </a:solidFill>
              </a:rPr>
              <a:t>Containers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>
                <a:solidFill>
                  <a:srgbClr val="C00000"/>
                </a:solidFill>
              </a:rPr>
              <a:t>Iterating</a:t>
            </a:r>
            <a:r>
              <a:rPr lang="en-US" altLang="en-US" smtClean="0"/>
              <a:t> through an ordered associative container </a:t>
            </a:r>
            <a:r>
              <a:rPr lang="en-US" altLang="en-US" u="sng" smtClean="0"/>
              <a:t>traverses it in the sort order for that container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Classes </a:t>
            </a:r>
            <a:r>
              <a:rPr lang="en-US" altLang="en-US" smtClean="0">
                <a:solidFill>
                  <a:srgbClr val="0000FF"/>
                </a:solidFill>
              </a:rPr>
              <a:t>set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multiset</a:t>
            </a:r>
            <a:r>
              <a:rPr lang="en-US" altLang="en-US" smtClean="0"/>
              <a:t> provide operations for manipulating sets of </a:t>
            </a:r>
            <a:r>
              <a:rPr lang="en-US" altLang="en-US" smtClean="0">
                <a:solidFill>
                  <a:srgbClr val="0000FF"/>
                </a:solidFill>
              </a:rPr>
              <a:t>values</a:t>
            </a:r>
            <a:r>
              <a:rPr lang="en-US" altLang="en-US" smtClean="0"/>
              <a:t> where </a:t>
            </a:r>
            <a:r>
              <a:rPr lang="en-US" altLang="en-US" u="sng" smtClean="0">
                <a:solidFill>
                  <a:srgbClr val="0000FF"/>
                </a:solidFill>
              </a:rPr>
              <a:t>the values are the keys</a:t>
            </a:r>
            <a:r>
              <a:rPr lang="en-US" altLang="en-US"/>
              <a:t> </a:t>
            </a:r>
            <a:r>
              <a:rPr lang="en-US" altLang="en-US" smtClean="0"/>
              <a:t>(there is not a separate value associated with each key).</a:t>
            </a:r>
          </a:p>
          <a:p>
            <a:r>
              <a:rPr lang="en-US" altLang="en-US" smtClean="0"/>
              <a:t>Classes </a:t>
            </a:r>
            <a:r>
              <a:rPr lang="en-US" altLang="en-US" smtClean="0">
                <a:solidFill>
                  <a:srgbClr val="0000FF"/>
                </a:solidFill>
              </a:rPr>
              <a:t>map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multimap</a:t>
            </a:r>
            <a:r>
              <a:rPr lang="en-US" altLang="en-US" smtClean="0"/>
              <a:t> provide operations for manipulating sets of </a:t>
            </a:r>
            <a:r>
              <a:rPr lang="en-US" altLang="en-US" smtClean="0">
                <a:solidFill>
                  <a:srgbClr val="C00000"/>
                </a:solidFill>
              </a:rPr>
              <a:t>keys</a:t>
            </a:r>
            <a:r>
              <a:rPr lang="en-US" altLang="en-US" smtClean="0"/>
              <a:t> mapped to </a:t>
            </a:r>
            <a:r>
              <a:rPr lang="en-US" altLang="en-US" smtClean="0">
                <a:solidFill>
                  <a:srgbClr val="C00000"/>
                </a:solidFill>
              </a:rPr>
              <a:t>values</a:t>
            </a:r>
            <a:r>
              <a:rPr lang="en-US" altLang="en-US" smtClean="0"/>
              <a:t>.</a:t>
            </a:r>
          </a:p>
          <a:p>
            <a:r>
              <a:rPr lang="en-US" altLang="en-US" smtClean="0">
                <a:solidFill>
                  <a:srgbClr val="0000FF"/>
                </a:solidFill>
              </a:rPr>
              <a:t>multiset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multimap</a:t>
            </a:r>
            <a:r>
              <a:rPr lang="en-US" altLang="en-US" smtClean="0"/>
              <a:t> allow duplicate keys.</a:t>
            </a:r>
          </a:p>
        </p:txBody>
      </p:sp>
      <p:sp>
        <p:nvSpPr>
          <p:cNvPr id="1556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15.6  </a:t>
            </a:r>
            <a:r>
              <a:rPr lang="en-US">
                <a:solidFill>
                  <a:srgbClr val="0000FF"/>
                </a:solidFill>
              </a:rPr>
              <a:t> Associative </a:t>
            </a:r>
            <a:r>
              <a:rPr lang="en-US" smtClean="0">
                <a:solidFill>
                  <a:srgbClr val="0000FF"/>
                </a:solidFill>
              </a:rPr>
              <a:t>Containers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4745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Classes </a:t>
            </a:r>
            <a:r>
              <a:rPr lang="en-US" altLang="en-US" smtClean="0">
                <a:solidFill>
                  <a:srgbClr val="0000FF"/>
                </a:solidFill>
              </a:rPr>
              <a:t>multimap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map</a:t>
            </a:r>
            <a:r>
              <a:rPr lang="en-US" altLang="en-US" smtClean="0"/>
              <a:t> provide operations for manipulating values associated with keys (these values are sometimes referred to as </a:t>
            </a:r>
            <a:r>
              <a:rPr lang="en-US" altLang="en-US" smtClean="0">
                <a:solidFill>
                  <a:srgbClr val="C00000"/>
                </a:solidFill>
              </a:rPr>
              <a:t>mapped values</a:t>
            </a:r>
            <a:r>
              <a:rPr lang="en-US" altLang="en-US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In addition to the common container member functions, ordered associative containers also support several other member functions that are specific to associative containers.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Examples of each of the ordered associative containers and their common member functions are presented in the next several subsections. </a:t>
            </a:r>
          </a:p>
        </p:txBody>
      </p:sp>
      <p:sp>
        <p:nvSpPr>
          <p:cNvPr id="1566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 smtClean="0">
                <a:solidFill>
                  <a:srgbClr val="C00000"/>
                </a:solidFill>
              </a:rPr>
              <a:t>multiset</a:t>
            </a:r>
            <a:r>
              <a:rPr lang="fr-FR" smtClean="0"/>
              <a:t> </a:t>
            </a:r>
            <a:r>
              <a:rPr lang="fr-FR" smtClean="0">
                <a:solidFill>
                  <a:srgbClr val="0000FF"/>
                </a:solidFill>
              </a:rPr>
              <a:t>Associative</a:t>
            </a:r>
            <a:r>
              <a:rPr lang="fr-FR" smtClean="0"/>
              <a:t> Container</a:t>
            </a:r>
            <a:endParaRPr lang="fr-FR" dirty="0" smtClean="0"/>
          </a:p>
        </p:txBody>
      </p:sp>
      <p:sp>
        <p:nvSpPr>
          <p:cNvPr id="1484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0000FF"/>
                </a:solidFill>
              </a:rPr>
              <a:t>multiset</a:t>
            </a:r>
            <a:r>
              <a:rPr lang="en-US" altLang="en-US" smtClean="0"/>
              <a:t> ordered associative container (from </a:t>
            </a:r>
            <a:r>
              <a:rPr lang="en-US" altLang="en-US" smtClean="0">
                <a:solidFill>
                  <a:srgbClr val="008000"/>
                </a:solidFill>
              </a:rPr>
              <a:t>header &lt;set&gt;</a:t>
            </a:r>
            <a:r>
              <a:rPr lang="en-US" altLang="en-US" smtClean="0"/>
              <a:t>) provides fast storage and retrieval of keys and allows duplicate keys.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elements’ ordering is determined by a </a:t>
            </a:r>
            <a:r>
              <a:rPr lang="en-US" altLang="en-US" smtClean="0">
                <a:solidFill>
                  <a:srgbClr val="C00000"/>
                </a:solidFill>
              </a:rPr>
              <a:t>so-called comparator function object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For example, in an integer multiset, elements can be sorted in ascending order by ordering the keys with comparator function object </a:t>
            </a:r>
            <a:r>
              <a:rPr lang="en-US" altLang="en-US" smtClean="0">
                <a:solidFill>
                  <a:srgbClr val="C00000"/>
                </a:solidFill>
              </a:rPr>
              <a:t>less&lt;int&gt;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We discuss </a:t>
            </a:r>
            <a:r>
              <a:rPr lang="en-US" altLang="en-US" smtClean="0">
                <a:solidFill>
                  <a:srgbClr val="C00000"/>
                </a:solidFill>
              </a:rPr>
              <a:t>function objects </a:t>
            </a:r>
            <a:r>
              <a:rPr lang="en-US" altLang="en-US" smtClean="0"/>
              <a:t>in detail in Section 16.4.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data type of the keys in all ordered associative containers must support comparison based on the comparator function object (keys sorted with less&lt; T &gt; must support comparison with operator&lt;).</a:t>
            </a:r>
          </a:p>
        </p:txBody>
      </p:sp>
      <p:sp>
        <p:nvSpPr>
          <p:cNvPr id="1577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 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95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If the keys used in the ordered associative containers are of user-defined data types, those types must supply the appropriate comparison operators.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multiset</a:t>
            </a:r>
            <a:r>
              <a:rPr lang="en-US" altLang="en-US" smtClean="0"/>
              <a:t> supports </a:t>
            </a:r>
            <a:r>
              <a:rPr lang="en-US" altLang="en-US" smtClean="0">
                <a:solidFill>
                  <a:srgbClr val="C00000"/>
                </a:solidFill>
              </a:rPr>
              <a:t>bidirectional iterators </a:t>
            </a:r>
            <a:r>
              <a:rPr lang="en-US" altLang="en-US" smtClean="0"/>
              <a:t>(</a:t>
            </a:r>
            <a:r>
              <a:rPr lang="en-US" altLang="en-US" smtClean="0">
                <a:solidFill>
                  <a:srgbClr val="008000"/>
                </a:solidFill>
              </a:rPr>
              <a:t>but not random-access iterators</a:t>
            </a:r>
            <a:r>
              <a:rPr lang="en-US" altLang="en-US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In if the order of the keys is not important, you can use unordered_multiset (</a:t>
            </a:r>
            <a:r>
              <a:rPr lang="en-US" altLang="en-US" smtClean="0">
                <a:solidFill>
                  <a:srgbClr val="008000"/>
                </a:solidFill>
              </a:rPr>
              <a:t>header &lt;unordered_set&gt;</a:t>
            </a:r>
            <a:r>
              <a:rPr lang="en-US" altLang="en-US" smtClean="0"/>
              <a:t>) instead.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Figure 15.15 demonstrates the </a:t>
            </a:r>
            <a:r>
              <a:rPr lang="en-US" altLang="en-US" smtClean="0">
                <a:solidFill>
                  <a:srgbClr val="0000FF"/>
                </a:solidFill>
              </a:rPr>
              <a:t>multiset ordered associative containe</a:t>
            </a:r>
            <a:r>
              <a:rPr lang="en-US" altLang="en-US" smtClean="0"/>
              <a:t>r for a multiset of ints with keys that are sorted in ascending order.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Containers multiset and set (Section 15.6.2) provide the same basic functionality (multiset allows duplicate keys).</a:t>
            </a:r>
          </a:p>
        </p:txBody>
      </p:sp>
      <p:sp>
        <p:nvSpPr>
          <p:cNvPr id="1628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1" descr="cpphtp9_15_STL_Page_5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1" descr="cpphtp9_15_STL_Page_5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cpphtp9_15_STL_Page_0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1" descr="cpphtp9_15_STL_Page_5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solidFill>
                  <a:srgbClr val="0000FF"/>
                </a:solidFill>
              </a:rPr>
              <a:t>Creating a multiset</a:t>
            </a:r>
          </a:p>
          <a:p>
            <a:pPr>
              <a:lnSpc>
                <a:spcPct val="110000"/>
              </a:lnSpc>
            </a:pPr>
            <a:r>
              <a:rPr lang="en-US" smtClean="0"/>
              <a:t>Line 14 creates a multiset of ints ordered in ascending order, using the </a:t>
            </a:r>
            <a:r>
              <a:rPr lang="en-US" smtClean="0">
                <a:solidFill>
                  <a:srgbClr val="C00000"/>
                </a:solidFill>
              </a:rPr>
              <a:t>function object </a:t>
            </a:r>
            <a:r>
              <a:rPr lang="en-US" smtClean="0">
                <a:solidFill>
                  <a:srgbClr val="0000FF"/>
                </a:solidFill>
              </a:rPr>
              <a:t>less&lt;int&gt;</a:t>
            </a:r>
            <a:r>
              <a:rPr lang="en-US" smtClean="0"/>
              <a:t>. </a:t>
            </a:r>
          </a:p>
          <a:p>
            <a:pPr>
              <a:lnSpc>
                <a:spcPct val="110000"/>
              </a:lnSpc>
            </a:pPr>
            <a:r>
              <a:rPr lang="en-US" b="1" smtClean="0">
                <a:solidFill>
                  <a:srgbClr val="008000"/>
                </a:solidFill>
              </a:rPr>
              <a:t>Ascending order is the default for a multiset, so less&lt;int&gt; can be omitted. </a:t>
            </a:r>
          </a:p>
          <a:p>
            <a:pPr>
              <a:lnSpc>
                <a:spcPct val="110000"/>
              </a:lnSpc>
            </a:pPr>
            <a:r>
              <a:rPr lang="en-US" smtClean="0">
                <a:solidFill>
                  <a:srgbClr val="C00000"/>
                </a:solidFill>
              </a:rPr>
              <a:t>C++11 </a:t>
            </a:r>
            <a:r>
              <a:rPr lang="en-US" smtClean="0"/>
              <a:t>fixes a compiler issue with spacing between the closing &gt; of less&lt;int&gt; and the closing &gt; of the multiset type. 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Remember needing to declare </a:t>
            </a:r>
            <a:r>
              <a:rPr lang="en-US" smtClean="0">
                <a:solidFill>
                  <a:srgbClr val="0000FF"/>
                </a:solidFill>
              </a:rPr>
              <a:t>vector &lt; vector&lt;int&gt; &gt; </a:t>
            </a:r>
            <a:r>
              <a:rPr lang="en-US" smtClean="0"/>
              <a:t>in the assignment using vectors. There needed to be a space between &lt;int&gt; and the right closing &gt; if NOT using a C++2011 compiler!</a:t>
            </a:r>
            <a:endParaRPr lang="en-US" dirty="0" smtClean="0"/>
          </a:p>
        </p:txBody>
      </p:sp>
      <p:sp>
        <p:nvSpPr>
          <p:cNvPr id="164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multiset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546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Before C++11</a:t>
            </a:r>
            <a:r>
              <a:rPr lang="en-US" altLang="en-US" smtClean="0"/>
              <a:t>, if you specified this multiset’s type as </a:t>
            </a:r>
          </a:p>
          <a:p>
            <a:pPr lvl="2"/>
            <a:r>
              <a:rPr lang="en-US" alt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multiset&lt;int, less&lt;int&gt;&gt; intMultiset;</a:t>
            </a:r>
          </a:p>
          <a:p>
            <a:r>
              <a:rPr lang="en-US" altLang="en-US" smtClean="0"/>
              <a:t>the compiler would treat &gt;&gt; at the end of the type as the &gt;&gt; operator and generate a compilation error. </a:t>
            </a:r>
          </a:p>
          <a:p>
            <a:r>
              <a:rPr lang="en-US" altLang="en-US" smtClean="0"/>
              <a:t>For this reason, you were required to put a space between the closing &gt; of less&lt;int&gt; and the closing &gt; of the multiset type (or any other similar template type, such as vector&lt;vector&lt;int&gt;&gt;). 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As of C++11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8000"/>
                </a:solidFill>
              </a:rPr>
              <a:t>the preceding declaration compiles correctly.</a:t>
            </a:r>
          </a:p>
        </p:txBody>
      </p:sp>
      <p:sp>
        <p:nvSpPr>
          <p:cNvPr id="164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multiset Member Function </a:t>
            </a:r>
            <a:r>
              <a:rPr lang="en-US" smtClean="0">
                <a:solidFill>
                  <a:srgbClr val="0000FF"/>
                </a:solidFill>
              </a:rPr>
              <a:t>count</a:t>
            </a:r>
          </a:p>
          <a:p>
            <a:r>
              <a:rPr lang="en-US" smtClean="0"/>
              <a:t>Line 17 uses function count (available to all associative containers) to </a:t>
            </a:r>
            <a:r>
              <a:rPr lang="en-US" u="sng" smtClean="0"/>
              <a:t>count the number of occurrences</a:t>
            </a:r>
            <a:r>
              <a:rPr lang="en-US" smtClean="0"/>
              <a:t> of the value 15 currently in the multiset.</a:t>
            </a:r>
          </a:p>
          <a:p>
            <a:endParaRPr lang="en-US" dirty="0" smtClean="0"/>
          </a:p>
        </p:txBody>
      </p:sp>
      <p:sp>
        <p:nvSpPr>
          <p:cNvPr id="1658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</a:t>
            </a:r>
            <a:r>
              <a:rPr lang="fr-FR" smtClean="0"/>
              <a:t> (cont.)</a:t>
            </a:r>
            <a:endParaRPr lang="fr-FR" dirty="0" smtClean="0"/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multiset Member Function </a:t>
            </a:r>
            <a:r>
              <a:rPr lang="en-US" smtClean="0">
                <a:solidFill>
                  <a:srgbClr val="0000FF"/>
                </a:solidFill>
              </a:rPr>
              <a:t>insert</a:t>
            </a:r>
          </a:p>
          <a:p>
            <a:r>
              <a:rPr lang="en-US" smtClean="0"/>
              <a:t>Lines 20–21 use </a:t>
            </a:r>
            <a:r>
              <a:rPr lang="en-US" u="sng" smtClean="0"/>
              <a:t>one of the several overloaded versions </a:t>
            </a:r>
            <a:r>
              <a:rPr lang="en-US" smtClean="0"/>
              <a:t>of function insert to add the value 15 to the multiset twice.</a:t>
            </a:r>
          </a:p>
          <a:p>
            <a:pPr lvl="1"/>
            <a:r>
              <a:rPr lang="en-US" smtClean="0"/>
              <a:t>A </a:t>
            </a:r>
            <a:r>
              <a:rPr lang="en-US" smtClean="0">
                <a:solidFill>
                  <a:srgbClr val="0000FF"/>
                </a:solidFill>
              </a:rPr>
              <a:t>second version </a:t>
            </a:r>
            <a:r>
              <a:rPr lang="en-US" smtClean="0"/>
              <a:t>of insert takes an iterator and a value as arguments and begins the search for the insertion point from the iterator position specified.</a:t>
            </a:r>
          </a:p>
          <a:p>
            <a:pPr lvl="1"/>
            <a:r>
              <a:rPr lang="en-US" smtClean="0"/>
              <a:t>A </a:t>
            </a:r>
            <a:r>
              <a:rPr lang="en-US" smtClean="0">
                <a:solidFill>
                  <a:srgbClr val="0000FF"/>
                </a:solidFill>
              </a:rPr>
              <a:t>third version </a:t>
            </a:r>
            <a:r>
              <a:rPr lang="en-US" smtClean="0"/>
              <a:t>of insert takes two iterators as arguments that specify a range of values to add to the multiset from another container.</a:t>
            </a:r>
          </a:p>
          <a:p>
            <a:endParaRPr lang="en-US" dirty="0" smtClean="0"/>
          </a:p>
        </p:txBody>
      </p:sp>
      <p:sp>
        <p:nvSpPr>
          <p:cNvPr id="1658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multiset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54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8"/>
            <a:ext cx="8229600" cy="4525962"/>
          </a:xfrm>
        </p:spPr>
        <p:txBody>
          <a:bodyPr>
            <a:normAutofit fontScale="92500"/>
          </a:bodyPr>
          <a:lstStyle/>
          <a:p>
            <a:r>
              <a:rPr lang="en-US" smtClean="0"/>
              <a:t>multiset Member Function </a:t>
            </a:r>
            <a:r>
              <a:rPr lang="en-US" smtClean="0">
                <a:solidFill>
                  <a:srgbClr val="0000FF"/>
                </a:solidFill>
              </a:rPr>
              <a:t>find</a:t>
            </a:r>
          </a:p>
          <a:p>
            <a:r>
              <a:rPr lang="en-US" smtClean="0"/>
              <a:t>Line 26 uses function find (available to all </a:t>
            </a:r>
            <a:r>
              <a:rPr lang="en-US" smtClean="0">
                <a:solidFill>
                  <a:srgbClr val="C00000"/>
                </a:solidFill>
              </a:rPr>
              <a:t>associative containers</a:t>
            </a:r>
            <a:r>
              <a:rPr lang="en-US" smtClean="0"/>
              <a:t>) to locate the value 15 in the multiset.</a:t>
            </a:r>
          </a:p>
          <a:p>
            <a:r>
              <a:rPr lang="en-US" smtClean="0"/>
              <a:t>Function find </a:t>
            </a:r>
            <a:r>
              <a:rPr lang="en-US" u="sng" smtClean="0"/>
              <a:t>returns an iterator or a const_iterator </a:t>
            </a:r>
            <a:r>
              <a:rPr lang="en-US" smtClean="0"/>
              <a:t>pointing to the earliest location at which the value is found.</a:t>
            </a:r>
          </a:p>
          <a:p>
            <a:r>
              <a:rPr lang="en-US" smtClean="0"/>
              <a:t>If the value is not found, find returns an iterator or a const_iterator </a:t>
            </a:r>
            <a:r>
              <a:rPr lang="en-US" smtClean="0">
                <a:solidFill>
                  <a:srgbClr val="008000"/>
                </a:solidFill>
              </a:rPr>
              <a:t>equal to the value returned by calling end on the container</a:t>
            </a:r>
            <a:r>
              <a:rPr lang="en-US"/>
              <a:t> </a:t>
            </a:r>
            <a:r>
              <a:rPr lang="en-US" smtClean="0"/>
              <a:t>(iterator to one element past the last element of the container).</a:t>
            </a:r>
          </a:p>
          <a:p>
            <a:r>
              <a:rPr lang="en-US" smtClean="0"/>
              <a:t>Line 32 demonstrates this case.</a:t>
            </a:r>
            <a:endParaRPr lang="en-US" dirty="0" smtClean="0"/>
          </a:p>
        </p:txBody>
      </p:sp>
      <p:sp>
        <p:nvSpPr>
          <p:cNvPr id="1669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multiset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Inserting Elements of Another Container into a multiset</a:t>
            </a:r>
          </a:p>
          <a:p>
            <a:r>
              <a:rPr lang="en-US" smtClean="0"/>
              <a:t>Line 38 uses function </a:t>
            </a:r>
            <a:r>
              <a:rPr lang="en-US" smtClean="0">
                <a:solidFill>
                  <a:srgbClr val="0000FF"/>
                </a:solidFill>
              </a:rPr>
              <a:t>insert</a:t>
            </a:r>
            <a:r>
              <a:rPr lang="en-US" smtClean="0"/>
              <a:t> </a:t>
            </a:r>
            <a:r>
              <a:rPr lang="en-US" u="sng" smtClean="0"/>
              <a:t>to insert the elements of array a into the multiset</a:t>
            </a:r>
            <a:r>
              <a:rPr lang="en-US" smtClean="0"/>
              <a:t>.</a:t>
            </a:r>
          </a:p>
          <a:p>
            <a:r>
              <a:rPr lang="en-US" smtClean="0"/>
              <a:t>In line 40, the </a:t>
            </a:r>
            <a:r>
              <a:rPr lang="en-US" smtClean="0">
                <a:solidFill>
                  <a:srgbClr val="C00000"/>
                </a:solidFill>
              </a:rPr>
              <a:t>copy algorithm</a:t>
            </a:r>
            <a:r>
              <a:rPr lang="en-US" smtClean="0"/>
              <a:t> copies the elements of the multiset to the standard output in ascending order.</a:t>
            </a:r>
            <a:endParaRPr lang="en-US" dirty="0" smtClean="0"/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multiset member functions </a:t>
            </a:r>
            <a:r>
              <a:rPr lang="en-US" smtClean="0">
                <a:solidFill>
                  <a:srgbClr val="0000FF"/>
                </a:solidFill>
              </a:rPr>
              <a:t>lower_bound </a:t>
            </a:r>
            <a:r>
              <a:rPr lang="en-US" smtClean="0"/>
              <a:t>and </a:t>
            </a:r>
            <a:r>
              <a:rPr lang="en-US" smtClean="0">
                <a:solidFill>
                  <a:srgbClr val="0000FF"/>
                </a:solidFill>
              </a:rPr>
              <a:t>upper_bound</a:t>
            </a:r>
          </a:p>
          <a:p>
            <a:r>
              <a:rPr lang="en-US" smtClean="0"/>
              <a:t>Lines 44 and 45 use functions lower_bound and upper_bound (available in all </a:t>
            </a:r>
            <a:r>
              <a:rPr lang="en-US" smtClean="0">
                <a:solidFill>
                  <a:srgbClr val="C00000"/>
                </a:solidFill>
              </a:rPr>
              <a:t>associative containers</a:t>
            </a:r>
            <a:r>
              <a:rPr lang="en-US" smtClean="0"/>
              <a:t>) to locate the </a:t>
            </a:r>
            <a:r>
              <a:rPr lang="en-US" u="sng" smtClean="0"/>
              <a:t>earliest occurrence of the value 22 in the multiset and the </a:t>
            </a:r>
            <a:r>
              <a:rPr lang="en-US" u="sng" smtClean="0">
                <a:solidFill>
                  <a:srgbClr val="C00000"/>
                </a:solidFill>
              </a:rPr>
              <a:t>element after the last occurrence</a:t>
            </a:r>
            <a:r>
              <a:rPr lang="en-US" u="sng" smtClean="0"/>
              <a:t> of the value 22 in the multiset</a:t>
            </a:r>
            <a:r>
              <a:rPr lang="en-US" smtClean="0"/>
              <a:t>.</a:t>
            </a:r>
          </a:p>
          <a:p>
            <a:r>
              <a:rPr lang="en-US" smtClean="0"/>
              <a:t>Both functions return </a:t>
            </a:r>
            <a:r>
              <a:rPr lang="en-US" smtClean="0">
                <a:solidFill>
                  <a:srgbClr val="C00000"/>
                </a:solidFill>
              </a:rPr>
              <a:t>iterators</a:t>
            </a:r>
            <a:r>
              <a:rPr lang="en-US" smtClean="0"/>
              <a:t> or </a:t>
            </a:r>
            <a:r>
              <a:rPr lang="en-US" smtClean="0">
                <a:solidFill>
                  <a:srgbClr val="C00000"/>
                </a:solidFill>
              </a:rPr>
              <a:t>const_iterators</a:t>
            </a:r>
            <a:r>
              <a:rPr lang="en-US" smtClean="0"/>
              <a:t> pointing to the appropriate location </a:t>
            </a:r>
            <a:r>
              <a:rPr lang="en-US" smtClean="0">
                <a:solidFill>
                  <a:srgbClr val="008000"/>
                </a:solidFill>
              </a:rPr>
              <a:t>or the iterator returned by end </a:t>
            </a:r>
            <a:r>
              <a:rPr lang="en-US" smtClean="0"/>
              <a:t>if the value is not in the multiset.</a:t>
            </a:r>
            <a:endParaRPr lang="en-US" dirty="0" smtClean="0"/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pair</a:t>
            </a:r>
            <a:r>
              <a:rPr lang="en-US" smtClean="0"/>
              <a:t> objects and multiset member function </a:t>
            </a:r>
            <a:r>
              <a:rPr lang="en-US" smtClean="0">
                <a:solidFill>
                  <a:srgbClr val="0000FF"/>
                </a:solidFill>
              </a:rPr>
              <a:t>equal_range </a:t>
            </a:r>
            <a:r>
              <a:rPr lang="en-US" sz="2400" smtClean="0">
                <a:solidFill>
                  <a:srgbClr val="008000"/>
                </a:solidFill>
              </a:rPr>
              <a:t>[range of keys with the same value]</a:t>
            </a:r>
          </a:p>
          <a:p>
            <a:r>
              <a:rPr lang="en-US" smtClean="0"/>
              <a:t>Line 49 creates and intializes a </a:t>
            </a:r>
            <a:r>
              <a:rPr lang="en-US" smtClean="0">
                <a:solidFill>
                  <a:srgbClr val="C00000"/>
                </a:solidFill>
              </a:rPr>
              <a:t>pair object </a:t>
            </a:r>
            <a:r>
              <a:rPr lang="en-US" smtClean="0"/>
              <a:t>called p. </a:t>
            </a:r>
          </a:p>
          <a:p>
            <a:r>
              <a:rPr lang="en-US" smtClean="0"/>
              <a:t>Once again, we use </a:t>
            </a:r>
            <a:r>
              <a:rPr lang="en-US" smtClean="0">
                <a:solidFill>
                  <a:srgbClr val="0000FF"/>
                </a:solidFill>
              </a:rPr>
              <a:t>C++11’s auto keyword </a:t>
            </a:r>
            <a:r>
              <a:rPr lang="en-US" smtClean="0"/>
              <a:t>to infer the variable’s type from its initializer (in this case, the return value of multiset member function equal_range, which is a pair object).</a:t>
            </a:r>
          </a:p>
          <a:p>
            <a:r>
              <a:rPr lang="en-US" smtClean="0">
                <a:solidFill>
                  <a:srgbClr val="C00000"/>
                </a:solidFill>
              </a:rPr>
              <a:t>pair objects </a:t>
            </a:r>
            <a:r>
              <a:rPr lang="en-US" smtClean="0">
                <a:solidFill>
                  <a:srgbClr val="0000FF"/>
                </a:solidFill>
              </a:rPr>
              <a:t>associate pairs of values</a:t>
            </a:r>
            <a:r>
              <a:rPr lang="en-US" smtClean="0"/>
              <a:t>. </a:t>
            </a:r>
          </a:p>
          <a:p>
            <a:r>
              <a:rPr lang="en-US" smtClean="0"/>
              <a:t>The contents of a p will be two const_iterators for our multiset of ints. </a:t>
            </a:r>
            <a:endParaRPr lang="en-US" dirty="0" smtClean="0"/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</a:t>
            </a:r>
            <a:r>
              <a:rPr lang="fr-FR">
                <a:solidFill>
                  <a:srgbClr val="C00000"/>
                </a:solidFill>
              </a:rPr>
              <a:t>multiset</a:t>
            </a:r>
            <a:r>
              <a:rPr lang="fr-FR"/>
              <a:t>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6179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b="1" smtClean="0"/>
              <a:t>The multiset function </a:t>
            </a:r>
            <a:r>
              <a:rPr lang="en-US" altLang="en-US" b="1" smtClean="0">
                <a:solidFill>
                  <a:srgbClr val="C00000"/>
                </a:solidFill>
              </a:rPr>
              <a:t>equal_range</a:t>
            </a:r>
            <a:r>
              <a:rPr lang="en-US" altLang="en-US" b="1" smtClean="0"/>
              <a:t> </a:t>
            </a:r>
            <a:r>
              <a:rPr lang="en-US" altLang="en-US" b="1" u="sng" smtClean="0"/>
              <a:t>returns a pair containing the results of calling both </a:t>
            </a:r>
            <a:r>
              <a:rPr lang="en-US" altLang="en-US" b="1" u="sng" smtClean="0">
                <a:solidFill>
                  <a:srgbClr val="0000FF"/>
                </a:solidFill>
              </a:rPr>
              <a:t>lower_bound</a:t>
            </a:r>
            <a:r>
              <a:rPr lang="en-US" altLang="en-US" b="1" u="sng" smtClean="0"/>
              <a:t> and </a:t>
            </a:r>
            <a:r>
              <a:rPr lang="en-US" altLang="en-US" b="1" u="sng" smtClean="0">
                <a:solidFill>
                  <a:srgbClr val="0000FF"/>
                </a:solidFill>
              </a:rPr>
              <a:t>upper_bound</a:t>
            </a:r>
            <a:r>
              <a:rPr lang="en-US" altLang="en-US" b="1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Type </a:t>
            </a:r>
            <a:r>
              <a:rPr lang="en-US" altLang="en-US" smtClean="0">
                <a:solidFill>
                  <a:srgbClr val="C00000"/>
                </a:solidFill>
              </a:rPr>
              <a:t>pair</a:t>
            </a:r>
            <a:r>
              <a:rPr lang="en-US" altLang="en-US" smtClean="0"/>
              <a:t> contains two public data members called </a:t>
            </a:r>
            <a:r>
              <a:rPr lang="en-US" altLang="en-US" smtClean="0">
                <a:solidFill>
                  <a:srgbClr val="0000FF"/>
                </a:solidFill>
              </a:rPr>
              <a:t>first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second</a:t>
            </a:r>
            <a:r>
              <a:rPr lang="en-US" alt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 49 uses function </a:t>
            </a:r>
            <a:r>
              <a:rPr lang="en-US" altLang="en-US" smtClean="0">
                <a:solidFill>
                  <a:srgbClr val="C00000"/>
                </a:solidFill>
              </a:rPr>
              <a:t>equal_range</a:t>
            </a:r>
            <a:r>
              <a:rPr lang="en-US" altLang="en-US" smtClean="0"/>
              <a:t> to determine the </a:t>
            </a:r>
            <a:r>
              <a:rPr lang="en-US" altLang="en-US" smtClean="0">
                <a:solidFill>
                  <a:srgbClr val="0000FF"/>
                </a:solidFill>
              </a:rPr>
              <a:t>lower_bound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upper_bound</a:t>
            </a:r>
            <a:r>
              <a:rPr lang="en-US" altLang="en-US" smtClean="0"/>
              <a:t> of 22 in the multiset.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 52 uses </a:t>
            </a:r>
            <a:r>
              <a:rPr lang="en-US" altLang="en-US" b="1" smtClean="0">
                <a:solidFill>
                  <a:srgbClr val="0000FF"/>
                </a:solidFill>
              </a:rPr>
              <a:t>p</a:t>
            </a:r>
            <a:r>
              <a:rPr lang="en-US" altLang="en-US" b="1" smtClean="0"/>
              <a:t>.</a:t>
            </a:r>
            <a:r>
              <a:rPr lang="en-US" altLang="en-US" b="1" smtClean="0">
                <a:solidFill>
                  <a:srgbClr val="C00000"/>
                </a:solidFill>
              </a:rPr>
              <a:t>first</a:t>
            </a:r>
            <a:r>
              <a:rPr lang="en-US" altLang="en-US" smtClean="0"/>
              <a:t> and </a:t>
            </a:r>
            <a:r>
              <a:rPr lang="en-US" altLang="en-US" b="1" smtClean="0">
                <a:solidFill>
                  <a:srgbClr val="0000FF"/>
                </a:solidFill>
              </a:rPr>
              <a:t>p</a:t>
            </a:r>
            <a:r>
              <a:rPr lang="en-US" altLang="en-US" b="1" smtClean="0"/>
              <a:t>.</a:t>
            </a:r>
            <a:r>
              <a:rPr lang="en-US" altLang="en-US" b="1" smtClean="0">
                <a:solidFill>
                  <a:srgbClr val="C00000"/>
                </a:solidFill>
              </a:rPr>
              <a:t>second</a:t>
            </a:r>
            <a:r>
              <a:rPr lang="en-US" altLang="en-US" smtClean="0"/>
              <a:t> to access the </a:t>
            </a:r>
            <a:r>
              <a:rPr lang="en-US" altLang="en-US" smtClean="0">
                <a:solidFill>
                  <a:srgbClr val="008000"/>
                </a:solidFill>
              </a:rPr>
              <a:t>lower_bound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8000"/>
                </a:solidFill>
              </a:rPr>
              <a:t>upper_bound</a:t>
            </a:r>
            <a:r>
              <a:rPr lang="en-US" alt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We dereferenced the iterators to output the values at the locations returned from equal_range. 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Though we did not do so here, you should always ensure that the iterators returned by lower_bound, upper_bound and equal_range are not equal to the container’s end iterator before dereferencing the iterators.</a:t>
            </a:r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</a:t>
            </a:r>
            <a:r>
              <a:rPr lang="en-US" smtClean="0">
                <a:solidFill>
                  <a:srgbClr val="0000FF"/>
                </a:solidFill>
              </a:rPr>
              <a:t>Containers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Standard Library container types are shown in Fig. 15.1.</a:t>
            </a:r>
          </a:p>
          <a:p>
            <a:r>
              <a:rPr lang="en-US" altLang="en-US" smtClean="0"/>
              <a:t>The containers are divided into </a:t>
            </a:r>
            <a:r>
              <a:rPr lang="en-US" altLang="en-US" smtClean="0">
                <a:solidFill>
                  <a:srgbClr val="C00000"/>
                </a:solidFill>
              </a:rPr>
              <a:t>four major categories</a:t>
            </a:r>
            <a:r>
              <a:rPr lang="en-US" altLang="en-US" smtClean="0"/>
              <a:t>:</a:t>
            </a:r>
          </a:p>
          <a:p>
            <a:pPr lvl="1"/>
            <a:r>
              <a:rPr lang="en-US" altLang="en-US" smtClean="0">
                <a:solidFill>
                  <a:srgbClr val="C00000"/>
                </a:solidFill>
              </a:rPr>
              <a:t>sequence</a:t>
            </a:r>
            <a:r>
              <a:rPr lang="en-US" altLang="en-US" smtClean="0"/>
              <a:t> containers</a:t>
            </a:r>
          </a:p>
          <a:p>
            <a:pPr lvl="1"/>
            <a:r>
              <a:rPr lang="en-US" altLang="en-US" smtClean="0">
                <a:solidFill>
                  <a:srgbClr val="0000FF"/>
                </a:solidFill>
              </a:rPr>
              <a:t>ordered</a:t>
            </a:r>
            <a:r>
              <a:rPr lang="en-US" altLang="en-US" smtClean="0">
                <a:solidFill>
                  <a:srgbClr val="C00000"/>
                </a:solidFill>
              </a:rPr>
              <a:t> associative </a:t>
            </a:r>
            <a:r>
              <a:rPr lang="en-US" altLang="en-US" smtClean="0"/>
              <a:t>containers</a:t>
            </a:r>
          </a:p>
          <a:p>
            <a:pPr lvl="1"/>
            <a:r>
              <a:rPr lang="en-US" altLang="en-US" smtClean="0">
                <a:solidFill>
                  <a:srgbClr val="0000FF"/>
                </a:solidFill>
              </a:rPr>
              <a:t>unordered</a:t>
            </a:r>
            <a:r>
              <a:rPr lang="en-US" altLang="en-US" smtClean="0">
                <a:solidFill>
                  <a:srgbClr val="C00000"/>
                </a:solidFill>
              </a:rPr>
              <a:t> associative </a:t>
            </a:r>
            <a:r>
              <a:rPr lang="en-US" altLang="en-US" smtClean="0"/>
              <a:t>containers</a:t>
            </a:r>
          </a:p>
          <a:p>
            <a:pPr lvl="1"/>
            <a:r>
              <a:rPr lang="en-US" altLang="en-US" smtClean="0">
                <a:solidFill>
                  <a:srgbClr val="C00000"/>
                </a:solidFill>
              </a:rPr>
              <a:t>container adapters</a:t>
            </a:r>
            <a:r>
              <a:rPr lang="en-US" altLang="en-US" smtClean="0"/>
              <a:t>. </a:t>
            </a:r>
          </a:p>
          <a:p>
            <a:pPr lvl="1"/>
            <a:endParaRPr lang="en-US" altLang="en-US" sz="1050"/>
          </a:p>
          <a:p>
            <a:pPr lvl="1"/>
            <a:r>
              <a:rPr lang="en-US" altLang="en-US"/>
              <a:t>W</a:t>
            </a:r>
            <a:r>
              <a:rPr lang="en-US" altLang="en-US" smtClean="0"/>
              <a:t>e will also explore </a:t>
            </a:r>
            <a:r>
              <a:rPr lang="en-US" altLang="en-US" smtClean="0">
                <a:solidFill>
                  <a:srgbClr val="008000"/>
                </a:solidFill>
              </a:rPr>
              <a:t>“near containers” </a:t>
            </a:r>
            <a:r>
              <a:rPr lang="en-US" altLang="en-US" smtClean="0"/>
              <a:t>(introduced a few slides later).</a:t>
            </a:r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15.6.1 </a:t>
            </a:r>
            <a:r>
              <a:rPr lang="fr-FR"/>
              <a:t> multiset </a:t>
            </a:r>
            <a:r>
              <a:rPr lang="fr-FR">
                <a:solidFill>
                  <a:srgbClr val="0000FF"/>
                </a:solidFill>
              </a:rPr>
              <a:t>Associative</a:t>
            </a:r>
            <a:r>
              <a:rPr lang="fr-FR"/>
              <a:t> 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>
                <a:solidFill>
                  <a:srgbClr val="C00000"/>
                </a:solidFill>
              </a:rPr>
              <a:t>C++11</a:t>
            </a:r>
            <a:r>
              <a:rPr lang="en-US" smtClean="0"/>
              <a:t>: </a:t>
            </a:r>
            <a:r>
              <a:rPr lang="en-US" smtClean="0">
                <a:solidFill>
                  <a:srgbClr val="C00000"/>
                </a:solidFill>
              </a:rPr>
              <a:t>Variadic</a:t>
            </a:r>
            <a:r>
              <a:rPr lang="en-US" smtClean="0">
                <a:solidFill>
                  <a:srgbClr val="0000FF"/>
                </a:solidFill>
              </a:rPr>
              <a:t> Class Template tuple</a:t>
            </a:r>
          </a:p>
          <a:p>
            <a:pPr lvl="1"/>
            <a:r>
              <a:rPr lang="en-US" smtClean="0"/>
              <a:t>In </a:t>
            </a:r>
            <a:r>
              <a:rPr lang="en-US"/>
              <a:t>computer programming, a </a:t>
            </a:r>
            <a:r>
              <a:rPr lang="en-US" b="1">
                <a:solidFill>
                  <a:srgbClr val="C00000"/>
                </a:solidFill>
              </a:rPr>
              <a:t>variadic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function is a function of </a:t>
            </a:r>
            <a:r>
              <a:rPr lang="en-US">
                <a:solidFill>
                  <a:srgbClr val="C00000"/>
                </a:solidFill>
              </a:rPr>
              <a:t>indefinite arity</a:t>
            </a:r>
            <a:r>
              <a:rPr lang="en-US"/>
              <a:t>, i.e., one which accepts a variable number of arguments.</a:t>
            </a:r>
            <a:r>
              <a:rPr lang="en-US" smtClean="0"/>
              <a:t> </a:t>
            </a:r>
          </a:p>
          <a:p>
            <a:r>
              <a:rPr lang="en-US" smtClean="0"/>
              <a:t>C++ also includes class template </a:t>
            </a:r>
            <a:r>
              <a:rPr lang="en-US" smtClean="0">
                <a:solidFill>
                  <a:srgbClr val="0000FF"/>
                </a:solidFill>
              </a:rPr>
              <a:t>tuple</a:t>
            </a:r>
            <a:r>
              <a:rPr lang="en-US" smtClean="0"/>
              <a:t>, which is similar to pair, but </a:t>
            </a:r>
            <a:r>
              <a:rPr lang="en-US" u="sng" smtClean="0"/>
              <a:t>can hold </a:t>
            </a:r>
            <a:r>
              <a:rPr lang="en-US" u="sng" smtClean="0">
                <a:solidFill>
                  <a:srgbClr val="C00000"/>
                </a:solidFill>
              </a:rPr>
              <a:t>any number </a:t>
            </a:r>
            <a:r>
              <a:rPr lang="en-US" u="sng" smtClean="0"/>
              <a:t>of items of </a:t>
            </a:r>
            <a:r>
              <a:rPr lang="en-US" u="sng" smtClean="0">
                <a:solidFill>
                  <a:srgbClr val="C00000"/>
                </a:solidFill>
              </a:rPr>
              <a:t>various types</a:t>
            </a:r>
            <a:r>
              <a:rPr lang="en-US" smtClean="0"/>
              <a:t>. </a:t>
            </a:r>
          </a:p>
          <a:p>
            <a:r>
              <a:rPr lang="en-US" smtClean="0">
                <a:solidFill>
                  <a:srgbClr val="C00000"/>
                </a:solidFill>
              </a:rPr>
              <a:t>As of C++11</a:t>
            </a:r>
            <a:r>
              <a:rPr lang="en-US" smtClean="0"/>
              <a:t>, class template tuple has been reimplemented using variadic templates—templates that can receive a variable number of arguments. </a:t>
            </a:r>
          </a:p>
          <a:p>
            <a:r>
              <a:rPr lang="en-US" smtClean="0"/>
              <a:t>We discuss </a:t>
            </a:r>
            <a:r>
              <a:rPr lang="en-US" smtClean="0">
                <a:solidFill>
                  <a:srgbClr val="0000FF"/>
                </a:solidFill>
              </a:rPr>
              <a:t>tuple </a:t>
            </a:r>
            <a:r>
              <a:rPr lang="en-US" smtClean="0"/>
              <a:t>and </a:t>
            </a:r>
            <a:r>
              <a:rPr lang="en-US" smtClean="0">
                <a:solidFill>
                  <a:srgbClr val="0000FF"/>
                </a:solidFill>
              </a:rPr>
              <a:t>variadic templates </a:t>
            </a:r>
            <a:r>
              <a:rPr lang="en-US" smtClean="0"/>
              <a:t>in Chapter 24, </a:t>
            </a:r>
            <a:r>
              <a:rPr lang="en-US" smtClean="0">
                <a:solidFill>
                  <a:srgbClr val="C00000"/>
                </a:solidFill>
              </a:rPr>
              <a:t>C++11: Additional Features</a:t>
            </a:r>
            <a:r>
              <a:rPr lang="en-US" smtClean="0"/>
              <a:t>. </a:t>
            </a:r>
            <a:endParaRPr lang="en-US" dirty="0" smtClean="0"/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15.6.2 </a:t>
            </a:r>
            <a:r>
              <a:rPr lang="en-US" smtClean="0">
                <a:solidFill>
                  <a:srgbClr val="C00000"/>
                </a:solidFill>
              </a:rPr>
              <a:t>set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Associative </a:t>
            </a:r>
            <a:r>
              <a:rPr lang="en-US" smtClean="0"/>
              <a:t>Container</a:t>
            </a:r>
            <a:endParaRPr lang="en-US" dirty="0" smtClean="0"/>
          </a:p>
        </p:txBody>
      </p:sp>
      <p:sp>
        <p:nvSpPr>
          <p:cNvPr id="16384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mtClean="0"/>
              <a:t>The set associative container (from </a:t>
            </a:r>
            <a:r>
              <a:rPr lang="en-US" altLang="en-US" smtClean="0">
                <a:solidFill>
                  <a:srgbClr val="008000"/>
                </a:solidFill>
              </a:rPr>
              <a:t>header &lt;set&gt;</a:t>
            </a:r>
            <a:r>
              <a:rPr lang="en-US" altLang="en-US" smtClean="0"/>
              <a:t>) is used for fast storage and retrieval of unique keys.</a:t>
            </a:r>
          </a:p>
          <a:p>
            <a:r>
              <a:rPr lang="en-US" altLang="en-US" smtClean="0"/>
              <a:t>The implementation of a set is identical to that of a multiset, except that a set must have unique keys.</a:t>
            </a:r>
          </a:p>
          <a:p>
            <a:r>
              <a:rPr lang="en-US" altLang="en-US" smtClean="0"/>
              <a:t>Therefore, if an attempt is made to insert a duplicate key into a set, </a:t>
            </a:r>
            <a:r>
              <a:rPr lang="en-US" altLang="en-US" smtClean="0">
                <a:solidFill>
                  <a:srgbClr val="0000FF"/>
                </a:solidFill>
              </a:rPr>
              <a:t>the duplicate is ignored</a:t>
            </a:r>
            <a:r>
              <a:rPr lang="en-US" altLang="en-US" smtClean="0"/>
              <a:t>; because this is the intended mathematical behavior of a set, </a:t>
            </a:r>
            <a:r>
              <a:rPr lang="en-US" altLang="en-US" smtClean="0">
                <a:solidFill>
                  <a:srgbClr val="C00000"/>
                </a:solidFill>
              </a:rPr>
              <a:t>we do not identify it as a common programming error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set</a:t>
            </a:r>
            <a:r>
              <a:rPr lang="en-US" altLang="en-US" smtClean="0"/>
              <a:t> supports </a:t>
            </a:r>
            <a:r>
              <a:rPr lang="en-US" altLang="en-US" smtClean="0">
                <a:solidFill>
                  <a:srgbClr val="C00000"/>
                </a:solidFill>
              </a:rPr>
              <a:t>bidirectional iterators </a:t>
            </a:r>
            <a:r>
              <a:rPr lang="en-US" altLang="en-US" smtClean="0"/>
              <a:t>(</a:t>
            </a:r>
            <a:r>
              <a:rPr lang="en-US" altLang="en-US" smtClean="0">
                <a:solidFill>
                  <a:srgbClr val="008000"/>
                </a:solidFill>
              </a:rPr>
              <a:t>but not random-access iterators</a:t>
            </a:r>
            <a:r>
              <a:rPr lang="en-US" altLang="en-US" smtClean="0"/>
              <a:t>).</a:t>
            </a:r>
          </a:p>
          <a:p>
            <a:r>
              <a:rPr lang="en-US" altLang="en-US" smtClean="0"/>
              <a:t>Figure 15.16 demonstrates a set of doubles.</a:t>
            </a:r>
          </a:p>
        </p:txBody>
      </p:sp>
      <p:sp>
        <p:nvSpPr>
          <p:cNvPr id="1730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" descr="cpphtp9_15_STL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1" descr="cpphtp9_15_STL_Page_6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1" descr="cpphtp9_15_STL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15.6.2 </a:t>
            </a:r>
            <a:r>
              <a:rPr lang="en-US">
                <a:solidFill>
                  <a:srgbClr val="C00000"/>
                </a:solidFill>
              </a:rPr>
              <a:t> set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67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Line 14 creates a set of doubles ordered in ascending order, using the </a:t>
            </a:r>
            <a:r>
              <a:rPr lang="en-US" altLang="en-US" smtClean="0">
                <a:solidFill>
                  <a:srgbClr val="C00000"/>
                </a:solidFill>
              </a:rPr>
              <a:t>function object </a:t>
            </a:r>
            <a:r>
              <a:rPr lang="en-US" altLang="en-US" smtClean="0">
                <a:solidFill>
                  <a:srgbClr val="0000FF"/>
                </a:solidFill>
              </a:rPr>
              <a:t>less&lt;double&gt;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The constructor call takes all the elements in array and inserts them into the set.</a:t>
            </a:r>
          </a:p>
          <a:p>
            <a:r>
              <a:rPr lang="en-US" altLang="en-US" smtClean="0"/>
              <a:t>Line 18 uses algorithm </a:t>
            </a:r>
            <a:r>
              <a:rPr lang="en-US" altLang="en-US" smtClean="0">
                <a:solidFill>
                  <a:srgbClr val="0000FF"/>
                </a:solidFill>
              </a:rPr>
              <a:t>copy</a:t>
            </a:r>
            <a:r>
              <a:rPr lang="en-US" altLang="en-US" smtClean="0"/>
              <a:t> to output the contents of the set.</a:t>
            </a:r>
          </a:p>
          <a:p>
            <a:r>
              <a:rPr lang="en-US" altLang="en-US" b="1" smtClean="0">
                <a:solidFill>
                  <a:srgbClr val="008000"/>
                </a:solidFill>
              </a:rPr>
              <a:t>Notice that the value 2.1 (which appeared twice in array) appears only once in doubleSet.</a:t>
            </a:r>
          </a:p>
          <a:p>
            <a:r>
              <a:rPr lang="en-US" altLang="en-US" smtClean="0"/>
              <a:t>This is because container set does not allow duplicates. </a:t>
            </a:r>
          </a:p>
          <a:p>
            <a:endParaRPr lang="en-US" altLang="en-US" smtClean="0"/>
          </a:p>
        </p:txBody>
      </p:sp>
      <p:sp>
        <p:nvSpPr>
          <p:cNvPr id="1740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1143000"/>
          </a:xfrm>
        </p:spPr>
        <p:txBody>
          <a:bodyPr/>
          <a:lstStyle/>
          <a:p>
            <a:r>
              <a:rPr lang="en-US" smtClean="0"/>
              <a:t>15.6.2 </a:t>
            </a:r>
            <a:r>
              <a:rPr lang="en-US">
                <a:solidFill>
                  <a:srgbClr val="C00000"/>
                </a:solidFill>
              </a:rPr>
              <a:t> set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6896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219200"/>
            <a:ext cx="8229600" cy="476726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Line 23 defines and initializes a </a:t>
            </a:r>
            <a:r>
              <a:rPr lang="en-US" altLang="en-US" smtClean="0">
                <a:solidFill>
                  <a:srgbClr val="C00000"/>
                </a:solidFill>
              </a:rPr>
              <a:t>pair</a:t>
            </a:r>
            <a:r>
              <a:rPr lang="en-US" altLang="en-US" smtClean="0"/>
              <a:t> </a:t>
            </a:r>
            <a:r>
              <a:rPr lang="en-US" altLang="en-US" u="sng" smtClean="0"/>
              <a:t>to store the result of a call to set function insert</a:t>
            </a:r>
            <a:r>
              <a:rPr lang="en-US" alt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C00000"/>
                </a:solidFill>
              </a:rPr>
              <a:t>pair</a:t>
            </a:r>
            <a:r>
              <a:rPr lang="en-US" altLang="en-US" smtClean="0"/>
              <a:t> returned consists of :</a:t>
            </a:r>
          </a:p>
          <a:p>
            <a:pPr lvl="1">
              <a:lnSpc>
                <a:spcPct val="120000"/>
              </a:lnSpc>
            </a:pPr>
            <a:r>
              <a:rPr lang="en-US" altLang="en-US" sz="2900" smtClean="0"/>
              <a:t>a </a:t>
            </a:r>
            <a:r>
              <a:rPr lang="en-US" altLang="en-US" sz="2900" smtClean="0">
                <a:solidFill>
                  <a:srgbClr val="0000FF"/>
                </a:solidFill>
              </a:rPr>
              <a:t>const_iterator</a:t>
            </a:r>
            <a:r>
              <a:rPr lang="en-US" altLang="en-US" sz="2900" smtClean="0"/>
              <a:t> pointing to the item in the set inserted</a:t>
            </a:r>
          </a:p>
          <a:p>
            <a:pPr lvl="1">
              <a:lnSpc>
                <a:spcPct val="120000"/>
              </a:lnSpc>
            </a:pPr>
            <a:r>
              <a:rPr lang="en-US" altLang="en-US" sz="2900" smtClean="0"/>
              <a:t>a </a:t>
            </a:r>
            <a:r>
              <a:rPr lang="en-US" altLang="en-US" sz="2900" smtClean="0">
                <a:solidFill>
                  <a:srgbClr val="0000FF"/>
                </a:solidFill>
              </a:rPr>
              <a:t>bool value </a:t>
            </a:r>
            <a:r>
              <a:rPr lang="en-US" altLang="en-US" sz="2900" smtClean="0"/>
              <a:t>indicating whether the item was inserted (true if the item was NOT in the set; false if it was).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 23 uses function </a:t>
            </a:r>
            <a:r>
              <a:rPr lang="en-US" altLang="en-US" smtClean="0">
                <a:solidFill>
                  <a:srgbClr val="0000FF"/>
                </a:solidFill>
              </a:rPr>
              <a:t>insert</a:t>
            </a:r>
            <a:r>
              <a:rPr lang="en-US" altLang="en-US" smtClean="0"/>
              <a:t> to place the value 13.8 in the set.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returned pair, </a:t>
            </a:r>
            <a:r>
              <a:rPr lang="en-US" altLang="en-US" smtClean="0">
                <a:solidFill>
                  <a:srgbClr val="C00000"/>
                </a:solidFill>
              </a:rPr>
              <a:t>p</a:t>
            </a:r>
            <a:r>
              <a:rPr lang="en-US" altLang="en-US" smtClean="0"/>
              <a:t>: </a:t>
            </a:r>
          </a:p>
          <a:p>
            <a:pPr lvl="1">
              <a:lnSpc>
                <a:spcPct val="120000"/>
              </a:lnSpc>
            </a:pPr>
            <a:r>
              <a:rPr lang="en-US" altLang="en-US" sz="2900" smtClean="0"/>
              <a:t>contains an iterator </a:t>
            </a:r>
            <a:r>
              <a:rPr lang="en-US" altLang="en-US" sz="2900" smtClean="0">
                <a:solidFill>
                  <a:srgbClr val="C00000"/>
                </a:solidFill>
              </a:rPr>
              <a:t>p</a:t>
            </a:r>
            <a:r>
              <a:rPr lang="en-US" altLang="en-US" sz="2900" smtClean="0"/>
              <a:t>.</a:t>
            </a:r>
            <a:r>
              <a:rPr lang="en-US" altLang="en-US" sz="2900" smtClean="0">
                <a:solidFill>
                  <a:srgbClr val="0000FF"/>
                </a:solidFill>
              </a:rPr>
              <a:t>first</a:t>
            </a:r>
            <a:r>
              <a:rPr lang="en-US" altLang="en-US" sz="2900" smtClean="0"/>
              <a:t> pointing to the value 13.8 in the set</a:t>
            </a:r>
          </a:p>
          <a:p>
            <a:pPr lvl="1">
              <a:lnSpc>
                <a:spcPct val="120000"/>
              </a:lnSpc>
            </a:pPr>
            <a:r>
              <a:rPr lang="en-US" altLang="en-US" sz="2900" smtClean="0"/>
              <a:t>a bool value </a:t>
            </a:r>
            <a:r>
              <a:rPr lang="en-US" altLang="en-US" sz="2900" smtClean="0">
                <a:solidFill>
                  <a:srgbClr val="C00000"/>
                </a:solidFill>
              </a:rPr>
              <a:t>p</a:t>
            </a:r>
            <a:r>
              <a:rPr lang="en-US" altLang="en-US" sz="2900" smtClean="0"/>
              <a:t>.</a:t>
            </a:r>
            <a:r>
              <a:rPr lang="en-US" altLang="en-US" sz="2900" smtClean="0">
                <a:solidFill>
                  <a:srgbClr val="0000FF"/>
                </a:solidFill>
              </a:rPr>
              <a:t>second</a:t>
            </a:r>
            <a:r>
              <a:rPr lang="en-US" altLang="en-US" sz="2900" smtClean="0"/>
              <a:t> that is true because the value was inserted.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 30 attempts to insert 9.5, which is already in the set.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output of shows that 9.5 was not inserted again because sets don’t allow duplicate keys. 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In this case:  </a:t>
            </a:r>
            <a:r>
              <a:rPr lang="en-US" altLang="en-US" smtClean="0">
                <a:solidFill>
                  <a:srgbClr val="C00000"/>
                </a:solidFill>
              </a:rPr>
              <a:t>p</a:t>
            </a:r>
            <a:r>
              <a:rPr lang="en-US" altLang="en-US" smtClean="0"/>
              <a:t>.</a:t>
            </a:r>
            <a:r>
              <a:rPr lang="en-US" altLang="en-US" smtClean="0">
                <a:solidFill>
                  <a:srgbClr val="0000FF"/>
                </a:solidFill>
              </a:rPr>
              <a:t>first</a:t>
            </a:r>
            <a:r>
              <a:rPr lang="en-US" altLang="en-US" smtClean="0"/>
              <a:t> in the returned pair </a:t>
            </a:r>
            <a:r>
              <a:rPr lang="en-US" altLang="en-US" u="sng" smtClean="0"/>
              <a:t>points to the existing 9.5 in the set</a:t>
            </a:r>
            <a:r>
              <a:rPr lang="en-US" altLang="en-US" smtClean="0"/>
              <a:t>.</a:t>
            </a:r>
          </a:p>
        </p:txBody>
      </p:sp>
      <p:sp>
        <p:nvSpPr>
          <p:cNvPr id="1751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 smtClean="0">
                <a:solidFill>
                  <a:srgbClr val="C00000"/>
                </a:solidFill>
              </a:rPr>
              <a:t>multimap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Associative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699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The multimap associative container is used for fast storage and retrieval of </a:t>
            </a:r>
            <a:r>
              <a:rPr lang="en-US" altLang="en-US" smtClean="0">
                <a:solidFill>
                  <a:srgbClr val="0000FF"/>
                </a:solidFill>
              </a:rPr>
              <a:t>keys and associated values </a:t>
            </a:r>
            <a:r>
              <a:rPr lang="en-US" altLang="en-US" smtClean="0"/>
              <a:t>(often called </a:t>
            </a:r>
            <a:r>
              <a:rPr lang="en-US" altLang="en-US" smtClean="0">
                <a:solidFill>
                  <a:srgbClr val="0000FF"/>
                </a:solidFill>
              </a:rPr>
              <a:t>key/value pairs</a:t>
            </a:r>
            <a:r>
              <a:rPr lang="en-US" altLang="en-US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Many of the functions used with multisets and sets are also used with multimaps and maps.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elements of multimaps and maps are </a:t>
            </a:r>
            <a:r>
              <a:rPr lang="en-US" altLang="en-US" smtClean="0">
                <a:solidFill>
                  <a:srgbClr val="C00000"/>
                </a:solidFill>
              </a:rPr>
              <a:t>pairs of keys and values </a:t>
            </a:r>
            <a:r>
              <a:rPr lang="en-US" altLang="en-US" smtClean="0"/>
              <a:t>instead of individual values.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When inserting into a multimap or map, a </a:t>
            </a:r>
            <a:r>
              <a:rPr lang="en-US" altLang="en-US" smtClean="0">
                <a:solidFill>
                  <a:srgbClr val="C00000"/>
                </a:solidFill>
              </a:rPr>
              <a:t>pair object </a:t>
            </a:r>
            <a:r>
              <a:rPr lang="en-US" altLang="en-US" smtClean="0"/>
              <a:t>that contains the </a:t>
            </a:r>
            <a:r>
              <a:rPr lang="en-US" altLang="en-US" smtClean="0">
                <a:solidFill>
                  <a:srgbClr val="0000FF"/>
                </a:solidFill>
              </a:rPr>
              <a:t>key</a:t>
            </a:r>
            <a:r>
              <a:rPr lang="en-US" altLang="en-US" smtClean="0"/>
              <a:t> and the </a:t>
            </a:r>
            <a:r>
              <a:rPr lang="en-US" altLang="en-US" smtClean="0">
                <a:solidFill>
                  <a:srgbClr val="0000FF"/>
                </a:solidFill>
              </a:rPr>
              <a:t>value</a:t>
            </a:r>
            <a:r>
              <a:rPr lang="en-US" altLang="en-US" smtClean="0"/>
              <a:t> is used.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The ordering of the keys is determined by a </a:t>
            </a:r>
            <a:r>
              <a:rPr lang="en-US" altLang="en-US" smtClean="0">
                <a:solidFill>
                  <a:srgbClr val="0000FF"/>
                </a:solidFill>
              </a:rPr>
              <a:t>comparator function object</a:t>
            </a:r>
            <a:r>
              <a:rPr lang="en-US" altLang="en-US" smtClean="0">
                <a:solidFill>
                  <a:srgbClr val="008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For example, in a multimap that uses integers as the key type, keys can be sorted in ascending order by ordering them with </a:t>
            </a:r>
            <a:r>
              <a:rPr lang="en-US" altLang="en-US" smtClean="0">
                <a:solidFill>
                  <a:srgbClr val="0000FF"/>
                </a:solidFill>
              </a:rPr>
              <a:t>comparator function object </a:t>
            </a:r>
            <a:r>
              <a:rPr lang="en-US" altLang="en-US" smtClean="0">
                <a:solidFill>
                  <a:srgbClr val="C00000"/>
                </a:solidFill>
              </a:rPr>
              <a:t>less&lt; int &gt;</a:t>
            </a:r>
            <a:r>
              <a:rPr lang="en-US" altLang="en-US" smtClean="0"/>
              <a:t>.</a:t>
            </a:r>
          </a:p>
        </p:txBody>
      </p:sp>
      <p:sp>
        <p:nvSpPr>
          <p:cNvPr id="1761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710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Duplicate keys are allowed in a multimap, so multiple values can be associated with a single key.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This is often called a </a:t>
            </a:r>
            <a:r>
              <a:rPr lang="en-US" altLang="en-US" smtClean="0">
                <a:solidFill>
                  <a:srgbClr val="C00000"/>
                </a:solidFill>
              </a:rPr>
              <a:t>one-to-many relationship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For example, in a credit-card transaction-processing system, one credit-card account can have many associated transactions; in a university, one student can take many courses, and one professor can teach many students; in the military, one rank (like “private”) has many people.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multimap</a:t>
            </a:r>
            <a:r>
              <a:rPr lang="en-US" altLang="en-US" smtClean="0"/>
              <a:t> supports </a:t>
            </a:r>
            <a:r>
              <a:rPr lang="en-US" altLang="en-US" smtClean="0">
                <a:solidFill>
                  <a:srgbClr val="C00000"/>
                </a:solidFill>
              </a:rPr>
              <a:t>bidirectional iterators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8000"/>
                </a:solidFill>
              </a:rPr>
              <a:t>but not random-access iterators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Figure 15.17 demonstrates the multimap associative container.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Header &lt;map&gt; </a:t>
            </a:r>
            <a:r>
              <a:rPr lang="en-US" altLang="en-US" smtClean="0"/>
              <a:t>must be included to use class multimap.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If the order of the keys is not important, you can use unordered_multimap (header &lt;unordered_map&gt;) instead.</a:t>
            </a:r>
          </a:p>
        </p:txBody>
      </p:sp>
      <p:sp>
        <p:nvSpPr>
          <p:cNvPr id="1781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1" descr="cpphtp9_15_STL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cpphtp9_15_STL_Page_08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718" r="13334" b="10180"/>
          <a:stretch/>
        </p:blipFill>
        <p:spPr bwMode="auto">
          <a:xfrm>
            <a:off x="685799" y="609600"/>
            <a:ext cx="75474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1" descr="cpphtp9_15_STL_Page_6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49999" y="2954215"/>
            <a:ext cx="1143000" cy="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57800" y="1905000"/>
            <a:ext cx="0" cy="6096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8908" y="3692769"/>
            <a:ext cx="1143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1" descr="cpphtp9_15_STL_Page_6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1" descr="cpphtp9_15_STL_Page_6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76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Line 9 creates a </a:t>
            </a:r>
            <a:r>
              <a:rPr lang="en-US" altLang="en-US" smtClean="0">
                <a:solidFill>
                  <a:srgbClr val="0000FF"/>
                </a:solidFill>
              </a:rPr>
              <a:t>multimap</a:t>
            </a:r>
            <a:r>
              <a:rPr lang="en-US" altLang="en-US" smtClean="0"/>
              <a:t> in which the key type is int, the type of a key’s associated value is double and the elements are ordered in ascending order.</a:t>
            </a:r>
          </a:p>
          <a:p>
            <a:r>
              <a:rPr lang="en-US" altLang="en-US" smtClean="0"/>
              <a:t>Line 11 uses function </a:t>
            </a:r>
            <a:r>
              <a:rPr lang="en-US" altLang="en-US" smtClean="0">
                <a:solidFill>
                  <a:srgbClr val="0000FF"/>
                </a:solidFill>
              </a:rPr>
              <a:t>count</a:t>
            </a:r>
            <a:r>
              <a:rPr lang="en-US" altLang="en-US" smtClean="0"/>
              <a:t> to determine the number of </a:t>
            </a:r>
            <a:r>
              <a:rPr lang="en-US" altLang="en-US" smtClean="0">
                <a:solidFill>
                  <a:srgbClr val="0000FF"/>
                </a:solidFill>
              </a:rPr>
              <a:t>key/value</a:t>
            </a:r>
            <a:r>
              <a:rPr lang="en-US" altLang="en-US" smtClean="0"/>
              <a:t> pairs with a key of 15 (none yet, since the container is currently empty).</a:t>
            </a:r>
          </a:p>
        </p:txBody>
      </p:sp>
      <p:sp>
        <p:nvSpPr>
          <p:cNvPr id="1822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Container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177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Line 15 uses function </a:t>
            </a:r>
            <a:r>
              <a:rPr lang="en-US" altLang="en-US" smtClean="0">
                <a:solidFill>
                  <a:srgbClr val="0000FF"/>
                </a:solidFill>
              </a:rPr>
              <a:t>insert</a:t>
            </a:r>
            <a:r>
              <a:rPr lang="en-US" altLang="en-US" smtClean="0"/>
              <a:t> to add a new key/value pair to the multimap.</a:t>
            </a:r>
          </a:p>
          <a:p>
            <a:r>
              <a:rPr lang="en-US" altLang="en-US" smtClean="0"/>
              <a:t>The expression </a:t>
            </a:r>
            <a:r>
              <a:rPr lang="en-US" altLang="en-US" smtClean="0">
                <a:solidFill>
                  <a:srgbClr val="C00000"/>
                </a:solidFill>
              </a:rPr>
              <a:t>make_pair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C00000"/>
                </a:solidFill>
              </a:rPr>
              <a:t>( 15, 2.7 ) </a:t>
            </a:r>
            <a:r>
              <a:rPr lang="en-US" altLang="en-US" smtClean="0"/>
              <a:t>creates a pair object in which </a:t>
            </a:r>
            <a:r>
              <a:rPr lang="en-US" altLang="en-US" smtClean="0">
                <a:solidFill>
                  <a:srgbClr val="0000FF"/>
                </a:solidFill>
              </a:rPr>
              <a:t>first</a:t>
            </a:r>
            <a:r>
              <a:rPr lang="en-US" altLang="en-US" smtClean="0"/>
              <a:t> is the key (15) of type int and </a:t>
            </a:r>
            <a:r>
              <a:rPr lang="en-US" altLang="en-US" smtClean="0">
                <a:solidFill>
                  <a:srgbClr val="0000FF"/>
                </a:solidFill>
              </a:rPr>
              <a:t>second</a:t>
            </a:r>
            <a:r>
              <a:rPr lang="en-US" altLang="en-US" smtClean="0"/>
              <a:t> is the value (2.7) of type double.</a:t>
            </a:r>
          </a:p>
          <a:p>
            <a:r>
              <a:rPr lang="en-US" altLang="en-US" smtClean="0"/>
              <a:t>Function </a:t>
            </a:r>
            <a:r>
              <a:rPr lang="en-US" altLang="en-US" smtClean="0">
                <a:solidFill>
                  <a:srgbClr val="C00000"/>
                </a:solidFill>
              </a:rPr>
              <a:t>make_pair</a:t>
            </a:r>
            <a:r>
              <a:rPr lang="en-US" altLang="en-US" smtClean="0"/>
              <a:t> automatically uses the types that you specified for the keys and values in the multimap’s declaration (line 9). </a:t>
            </a:r>
          </a:p>
          <a:p>
            <a:r>
              <a:rPr lang="en-US" altLang="en-US" smtClean="0"/>
              <a:t>Line 16 inserts another pair object with the key 15 and the value 99.3.</a:t>
            </a:r>
          </a:p>
        </p:txBody>
      </p:sp>
      <p:sp>
        <p:nvSpPr>
          <p:cNvPr id="1833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Container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781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smtClean="0"/>
              <a:t>Then lines 18–19 output the number of pairs with key 15   [ </a:t>
            </a:r>
            <a:r>
              <a:rPr lang="en-US" altLang="en-US" sz="20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pairs</a:t>
            </a:r>
            <a:r>
              <a:rPr lang="en-US" altLang="en-US" sz="20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.count(15)</a:t>
            </a:r>
            <a:r>
              <a:rPr lang="en-US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mtClean="0"/>
              <a:t>]</a:t>
            </a:r>
          </a:p>
          <a:p>
            <a:pPr>
              <a:lnSpc>
                <a:spcPct val="110000"/>
              </a:lnSpc>
            </a:pPr>
            <a:r>
              <a:rPr lang="en-US" altLang="en-US" smtClean="0">
                <a:solidFill>
                  <a:srgbClr val="C00000"/>
                </a:solidFill>
              </a:rPr>
              <a:t>As of C++11</a:t>
            </a:r>
            <a:r>
              <a:rPr lang="en-US" altLang="en-US" smtClean="0"/>
              <a:t>, you can use </a:t>
            </a:r>
            <a:r>
              <a:rPr lang="en-US" altLang="en-US" smtClean="0">
                <a:solidFill>
                  <a:srgbClr val="0000FF"/>
                </a:solidFill>
              </a:rPr>
              <a:t>list initialization </a:t>
            </a:r>
            <a:r>
              <a:rPr lang="en-US" altLang="en-US" smtClean="0"/>
              <a:t>for pair objects, so line 15 can be simplified as</a:t>
            </a:r>
          </a:p>
          <a:p>
            <a:pPr marL="630238" lvl="2" indent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altLang="en-US" sz="19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pairs</a:t>
            </a: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.insert( </a:t>
            </a:r>
            <a:r>
              <a:rPr lang="en-US" altLang="en-US" sz="19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en-US" sz="19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15, 2.7 </a:t>
            </a:r>
            <a:r>
              <a:rPr lang="en-US" altLang="en-US" sz="19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9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US" sz="2200" smtClean="0">
                <a:solidFill>
                  <a:srgbClr val="0000FF"/>
                </a:solidFill>
              </a:rPr>
              <a:t>;</a:t>
            </a:r>
            <a:r>
              <a:rPr lang="en-US" altLang="en-US" sz="2200" smtClean="0"/>
              <a:t>                          instead of   </a:t>
            </a:r>
            <a:br>
              <a:rPr lang="en-US" altLang="en-US" sz="2200" smtClean="0"/>
            </a:br>
            <a:r>
              <a:rPr lang="en-US" altLang="en-US" sz="19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pairs</a:t>
            </a: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.insert( </a:t>
            </a:r>
            <a:r>
              <a:rPr lang="en-US" altLang="en-US" sz="19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make_pair(15, 2.7) </a:t>
            </a: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en-US" smtClean="0"/>
              <a:t>Similarly, C++11 enables you to use list initialization to initialize an object being returned from a function. </a:t>
            </a:r>
          </a:p>
          <a:p>
            <a:pPr>
              <a:lnSpc>
                <a:spcPct val="110000"/>
              </a:lnSpc>
            </a:pPr>
            <a:r>
              <a:rPr lang="en-US" altLang="en-US" smtClean="0"/>
              <a:t>For example, if a function returns a pair containing an int and a double, you could write:</a:t>
            </a:r>
          </a:p>
          <a:p>
            <a:pPr lvl="2">
              <a:lnSpc>
                <a:spcPct val="110000"/>
              </a:lnSpc>
            </a:pPr>
            <a:r>
              <a:rPr lang="en-US" altLang="en-US" sz="190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{ 15, 2.7 }; </a:t>
            </a:r>
          </a:p>
          <a:p>
            <a:pPr>
              <a:lnSpc>
                <a:spcPct val="110000"/>
              </a:lnSpc>
            </a:pPr>
            <a:endParaRPr lang="en-US" altLang="en-US" smtClean="0"/>
          </a:p>
          <a:p>
            <a:pPr>
              <a:lnSpc>
                <a:spcPct val="110000"/>
              </a:lnSpc>
            </a:pPr>
            <a:endParaRPr lang="en-US" altLang="en-US" smtClean="0"/>
          </a:p>
        </p:txBody>
      </p:sp>
      <p:sp>
        <p:nvSpPr>
          <p:cNvPr id="184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792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mtClean="0"/>
              <a:t>Lines 22–26 insert five additional pairs into the multimap.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C00000"/>
                </a:solidFill>
              </a:rPr>
              <a:t>range-based for </a:t>
            </a:r>
            <a:r>
              <a:rPr lang="en-US" altLang="en-US" smtClean="0"/>
              <a:t>statement in lines 31–32 outputs the contents of the multimap, including both keys and values.</a:t>
            </a:r>
          </a:p>
          <a:p>
            <a:r>
              <a:rPr lang="en-US" altLang="en-US" smtClean="0"/>
              <a:t>We </a:t>
            </a:r>
            <a:r>
              <a:rPr lang="en-US" altLang="en-US" u="sng" smtClean="0"/>
              <a:t>infer</a:t>
            </a:r>
            <a:r>
              <a:rPr lang="en-US" altLang="en-US" smtClean="0"/>
              <a:t> the type of the loop’s control variable (a pair containing an int key and a double value) with keyword </a:t>
            </a:r>
            <a:r>
              <a:rPr lang="en-US" altLang="en-US" smtClean="0">
                <a:solidFill>
                  <a:srgbClr val="0000FF"/>
                </a:solidFill>
              </a:rPr>
              <a:t>auto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Line 32 accesses the members of the current pair in each element of the multimap.</a:t>
            </a:r>
          </a:p>
          <a:p>
            <a:r>
              <a:rPr lang="en-US" altLang="en-US" smtClean="0"/>
              <a:t>Notice in the output that the keys appear in ascending order.</a:t>
            </a:r>
          </a:p>
          <a:p>
            <a:endParaRPr lang="en-US" altLang="en-US" smtClean="0"/>
          </a:p>
        </p:txBody>
      </p:sp>
      <p:sp>
        <p:nvSpPr>
          <p:cNvPr id="184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15.6.3 </a:t>
            </a:r>
            <a:r>
              <a:rPr lang="en-US">
                <a:solidFill>
                  <a:srgbClr val="C00000"/>
                </a:solidFill>
              </a:rPr>
              <a:t> multimap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(cont.)</a:t>
            </a:r>
            <a:endParaRPr lang="en-US" dirty="0" smtClean="0"/>
          </a:p>
        </p:txBody>
      </p:sp>
      <p:sp>
        <p:nvSpPr>
          <p:cNvPr id="1802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C++11: </a:t>
            </a:r>
            <a:r>
              <a:rPr lang="en-US" altLang="en-US" smtClean="0"/>
              <a:t>List Initializing a Key/Value Pair Container</a:t>
            </a:r>
          </a:p>
          <a:p>
            <a:r>
              <a:rPr lang="en-US" altLang="en-US" smtClean="0"/>
              <a:t>In this example, we used separate calls to member function insert to place key/value pairs in a multimap. </a:t>
            </a:r>
          </a:p>
          <a:p>
            <a:r>
              <a:rPr lang="en-US" altLang="en-US" smtClean="0"/>
              <a:t>If you know the key/value pairs in advance, you can use list initialization when you create the multimap. </a:t>
            </a:r>
          </a:p>
          <a:p>
            <a:r>
              <a:rPr lang="en-US" altLang="en-US" smtClean="0"/>
              <a:t>For example, the following statement initializes a multimap with three key/value pairs that are represented by the sublists in the main </a:t>
            </a:r>
            <a:r>
              <a:rPr lang="en-US" altLang="en-US" smtClean="0">
                <a:solidFill>
                  <a:srgbClr val="008000"/>
                </a:solidFill>
              </a:rPr>
              <a:t>intializer list</a:t>
            </a:r>
            <a:r>
              <a:rPr lang="en-US" altLang="en-US" smtClean="0"/>
              <a:t>: </a:t>
            </a:r>
          </a:p>
          <a:p>
            <a:pPr marL="630238" lvl="2" indent="0">
              <a:spcBef>
                <a:spcPts val="1200"/>
              </a:spcBef>
              <a:buNone/>
            </a:pPr>
            <a:r>
              <a:rPr lang="en-US" altLang="en-US" sz="1800" b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multimap&lt; </a:t>
            </a:r>
            <a:r>
              <a:rPr lang="en-US" altLang="en-US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int, double, </a:t>
            </a:r>
            <a:r>
              <a:rPr lang="en-US" altLang="en-US" sz="1800" b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less&lt;int&gt;</a:t>
            </a:r>
            <a:r>
              <a:rPr lang="en-US" altLang="en-US" sz="1800" b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altLang="en-US" sz="1800" b="1" smtClean="0">
                <a:latin typeface="Consolas" panose="020B0609020204030204" pitchFamily="49" charset="0"/>
                <a:cs typeface="Consolas" panose="020B0609020204030204" pitchFamily="49" charset="0"/>
              </a:rPr>
              <a:t>pairs = </a:t>
            </a:r>
          </a:p>
          <a:p>
            <a:pPr marL="630238" lvl="2" indent="0">
              <a:buNone/>
            </a:pPr>
            <a:r>
              <a:rPr lang="en-US" altLang="en-US" sz="1800" b="1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{ 10, 22.22 }, { 20, 9.345 }, { 5, 77.54 } }; </a:t>
            </a:r>
          </a:p>
          <a:p>
            <a:endParaRPr lang="en-US" altLang="en-US" smtClean="0"/>
          </a:p>
        </p:txBody>
      </p:sp>
      <p:sp>
        <p:nvSpPr>
          <p:cNvPr id="184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15.6.4 </a:t>
            </a:r>
            <a:r>
              <a:rPr lang="en-US" smtClean="0">
                <a:solidFill>
                  <a:srgbClr val="C00000"/>
                </a:solidFill>
              </a:rPr>
              <a:t>map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Associative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8125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081462"/>
          </a:xfrm>
        </p:spPr>
        <p:txBody>
          <a:bodyPr>
            <a:normAutofit/>
          </a:bodyPr>
          <a:lstStyle/>
          <a:p>
            <a:r>
              <a:rPr lang="en-US" altLang="en-US" sz="2000" smtClean="0"/>
              <a:t>The map associative container (from </a:t>
            </a:r>
            <a:r>
              <a:rPr lang="en-US" altLang="en-US" sz="2000" smtClean="0">
                <a:solidFill>
                  <a:srgbClr val="008000"/>
                </a:solidFill>
              </a:rPr>
              <a:t>header &lt;map&gt;</a:t>
            </a:r>
            <a:r>
              <a:rPr lang="en-US" altLang="en-US" sz="2000" smtClean="0"/>
              <a:t>) performs fast storage and retrieval of </a:t>
            </a:r>
            <a:r>
              <a:rPr lang="en-US" altLang="en-US" sz="2000" u="sng" smtClean="0"/>
              <a:t>unique keys</a:t>
            </a:r>
            <a:r>
              <a:rPr lang="en-US" altLang="en-US" sz="2000" smtClean="0"/>
              <a:t> and </a:t>
            </a:r>
            <a:r>
              <a:rPr lang="en-US" altLang="en-US" sz="2000" u="sng" smtClean="0"/>
              <a:t>associated values</a:t>
            </a:r>
            <a:r>
              <a:rPr lang="en-US" altLang="en-US" sz="2000" smtClean="0"/>
              <a:t>.</a:t>
            </a:r>
          </a:p>
          <a:p>
            <a:r>
              <a:rPr lang="en-US" altLang="en-US" sz="2000" smtClean="0"/>
              <a:t>Duplicate keys are not allowed (a single value can be associated with each key_.</a:t>
            </a:r>
          </a:p>
          <a:p>
            <a:r>
              <a:rPr lang="en-US" altLang="en-US" sz="2000" smtClean="0"/>
              <a:t>This is called a </a:t>
            </a:r>
            <a:r>
              <a:rPr lang="en-US" altLang="en-US" sz="2000" smtClean="0">
                <a:solidFill>
                  <a:srgbClr val="C00000"/>
                </a:solidFill>
              </a:rPr>
              <a:t>one-to-one mapping</a:t>
            </a:r>
            <a:r>
              <a:rPr lang="en-US" altLang="en-US" sz="2000" smtClean="0"/>
              <a:t>.</a:t>
            </a:r>
          </a:p>
          <a:p>
            <a:r>
              <a:rPr lang="en-US" altLang="en-US" sz="2000" smtClean="0"/>
              <a:t>For example, a company that uses unique employee numbers, such as 100, 200 and 300, might have a map that associates employee numbers with their telephone extensions—4321, 4115 and 5217, respectively.</a:t>
            </a:r>
          </a:p>
          <a:p>
            <a:r>
              <a:rPr lang="en-US" altLang="en-US" sz="2000" b="1" smtClean="0">
                <a:solidFill>
                  <a:srgbClr val="008000"/>
                </a:solidFill>
              </a:rPr>
              <a:t>With a map you specify the key and get back the associated data quickly.</a:t>
            </a:r>
          </a:p>
          <a:p>
            <a:r>
              <a:rPr lang="en-US" altLang="en-US" sz="2000" smtClean="0"/>
              <a:t>Providing the </a:t>
            </a:r>
            <a:r>
              <a:rPr lang="en-US" altLang="en-US" sz="2000" smtClean="0">
                <a:solidFill>
                  <a:srgbClr val="C00000"/>
                </a:solidFill>
              </a:rPr>
              <a:t>key</a:t>
            </a:r>
            <a:r>
              <a:rPr lang="en-US" altLang="en-US" sz="2000" smtClean="0"/>
              <a:t> in a map’s </a:t>
            </a:r>
            <a:r>
              <a:rPr lang="en-US" altLang="en-US" sz="2000" smtClean="0">
                <a:solidFill>
                  <a:srgbClr val="0000FF"/>
                </a:solidFill>
              </a:rPr>
              <a:t>subscript operator [ ] </a:t>
            </a:r>
            <a:r>
              <a:rPr lang="en-US" altLang="en-US" sz="2000" smtClean="0"/>
              <a:t>locates the </a:t>
            </a:r>
            <a:r>
              <a:rPr lang="en-US" altLang="en-US" sz="2000" smtClean="0">
                <a:solidFill>
                  <a:srgbClr val="C00000"/>
                </a:solidFill>
              </a:rPr>
              <a:t>value</a:t>
            </a:r>
            <a:r>
              <a:rPr lang="en-US" altLang="en-US" sz="2000" smtClean="0"/>
              <a:t> associated with that key in the map (use an a </a:t>
            </a:r>
            <a:r>
              <a:rPr lang="en-US" altLang="en-US" sz="2000" smtClean="0">
                <a:solidFill>
                  <a:srgbClr val="008000"/>
                </a:solidFill>
              </a:rPr>
              <a:t>lvalue</a:t>
            </a:r>
            <a:r>
              <a:rPr lang="en-US" altLang="en-US" sz="2000" smtClean="0"/>
              <a:t> or an </a:t>
            </a:r>
            <a:r>
              <a:rPr lang="en-US" altLang="en-US" sz="2000" smtClean="0">
                <a:solidFill>
                  <a:srgbClr val="008000"/>
                </a:solidFill>
              </a:rPr>
              <a:t>rvalue</a:t>
            </a:r>
            <a:r>
              <a:rPr lang="en-US" altLang="en-US" sz="2000" smtClean="0"/>
              <a:t>).</a:t>
            </a:r>
          </a:p>
        </p:txBody>
      </p:sp>
      <p:sp>
        <p:nvSpPr>
          <p:cNvPr id="1853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15.6.4 </a:t>
            </a:r>
            <a:r>
              <a:rPr lang="en-US">
                <a:solidFill>
                  <a:srgbClr val="C00000"/>
                </a:solidFill>
              </a:rPr>
              <a:t> 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822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Insertions and deletions can be made anywhere in a map.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If the order of the keys is not important, you can use unordered_map (</a:t>
            </a:r>
            <a:r>
              <a:rPr lang="en-US" altLang="en-US" smtClean="0">
                <a:solidFill>
                  <a:srgbClr val="008000"/>
                </a:solidFill>
              </a:rPr>
              <a:t>header &lt;unordered_map&gt;</a:t>
            </a:r>
            <a:r>
              <a:rPr lang="en-US" altLang="en-US" smtClean="0"/>
              <a:t>) instead.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Figure 15.18 demonstrates a map and uses the same features as Fig. 15.17 to demonstrate the subscript operator.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Lines 27–28 use the subscript operator of class map.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When the subscript is a key that is already in the map (line 27), the [ ] operator returns a reference to the associated value.</a:t>
            </a:r>
          </a:p>
          <a:p>
            <a:pPr lvl="1"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line 27 changes the value for an existing key</a:t>
            </a:r>
          </a:p>
          <a:p>
            <a:pPr lvl="1"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line 28 adds a new key/value</a:t>
            </a:r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pphtp9_15_STL_Page_09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3334" b="22533"/>
          <a:stretch/>
        </p:blipFill>
        <p:spPr bwMode="auto">
          <a:xfrm>
            <a:off x="457200" y="381000"/>
            <a:ext cx="793087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15.6.4 </a:t>
            </a:r>
            <a:r>
              <a:rPr lang="en-US">
                <a:solidFill>
                  <a:srgbClr val="C00000"/>
                </a:solidFill>
              </a:rPr>
              <a:t> map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Associative</a:t>
            </a:r>
            <a:r>
              <a:rPr lang="en-US"/>
              <a:t> </a:t>
            </a:r>
            <a:r>
              <a:rPr lang="en-US" smtClean="0"/>
              <a:t>Container </a:t>
            </a:r>
            <a:r>
              <a:rPr lang="fr-FR" smtClean="0"/>
              <a:t>(cont.)</a:t>
            </a:r>
            <a:endParaRPr lang="fr-FR" dirty="0" smtClean="0"/>
          </a:p>
        </p:txBody>
      </p:sp>
      <p:sp>
        <p:nvSpPr>
          <p:cNvPr id="1832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8000"/>
                </a:solidFill>
              </a:rPr>
              <a:t>When the subscript is a key that is not in the map (line 18), the [ ] operator inserts the key in the map and returns a reference that can be used to associate a value with that key.</a:t>
            </a:r>
          </a:p>
          <a:p>
            <a:r>
              <a:rPr lang="en-US" altLang="en-US" smtClean="0"/>
              <a:t>Line 27 replaces the value for the key 25 (previously 33.333 as specified in line 16) with a new value, 9999.99.</a:t>
            </a:r>
          </a:p>
          <a:p>
            <a:r>
              <a:rPr lang="en-US" altLang="en-US" smtClean="0"/>
              <a:t>Line 28 inserts a new key-value pair in the map (called “creating an association”).</a:t>
            </a:r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1" descr="cpphtp9_15_STL_Page_6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77000" y="4038600"/>
            <a:ext cx="1143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479500" y="4400860"/>
            <a:ext cx="1143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339862" y="3862756"/>
            <a:ext cx="1143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1" descr="cpphtp9_15_STL_Page_6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1" descr="cpphtp9_15_STL_Page_6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15.7  </a:t>
            </a:r>
            <a:r>
              <a:rPr lang="en-US" smtClean="0">
                <a:solidFill>
                  <a:srgbClr val="0000FF"/>
                </a:solidFill>
              </a:rPr>
              <a:t>Container Adapters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18739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z="2200" smtClean="0"/>
              <a:t>The three container adapters are:</a:t>
            </a:r>
          </a:p>
          <a:p>
            <a:pPr lvl="1">
              <a:lnSpc>
                <a:spcPct val="110000"/>
              </a:lnSpc>
            </a:pPr>
            <a:r>
              <a:rPr lang="en-US" altLang="en-US" sz="2200" smtClean="0"/>
              <a:t> </a:t>
            </a:r>
            <a:r>
              <a:rPr lang="en-US" altLang="en-US" sz="2200" smtClean="0">
                <a:solidFill>
                  <a:srgbClr val="0000FF"/>
                </a:solidFill>
              </a:rPr>
              <a:t>stack</a:t>
            </a:r>
            <a:r>
              <a:rPr lang="en-US" altLang="en-US" sz="2200" smtClean="0"/>
              <a:t>		//LIFO structure</a:t>
            </a:r>
          </a:p>
          <a:p>
            <a:pPr lvl="1">
              <a:lnSpc>
                <a:spcPct val="110000"/>
              </a:lnSpc>
            </a:pPr>
            <a:r>
              <a:rPr lang="en-US" altLang="en-US" sz="2200" smtClean="0">
                <a:solidFill>
                  <a:srgbClr val="0000FF"/>
                </a:solidFill>
              </a:rPr>
              <a:t>queue</a:t>
            </a:r>
            <a:r>
              <a:rPr lang="en-US" altLang="en-US" sz="2200" smtClean="0"/>
              <a:t>		//FIFO or FCFS structure</a:t>
            </a:r>
          </a:p>
          <a:p>
            <a:pPr lvl="1">
              <a:lnSpc>
                <a:spcPct val="110000"/>
              </a:lnSpc>
            </a:pPr>
            <a:r>
              <a:rPr lang="en-US" altLang="en-US" sz="2200" smtClean="0">
                <a:solidFill>
                  <a:srgbClr val="0000FF"/>
                </a:solidFill>
              </a:rPr>
              <a:t>priority_queue</a:t>
            </a:r>
          </a:p>
          <a:p>
            <a:pPr>
              <a:lnSpc>
                <a:spcPct val="110000"/>
              </a:lnSpc>
            </a:pPr>
            <a:r>
              <a:rPr lang="en-US" altLang="en-US" sz="2200" b="1" smtClean="0">
                <a:solidFill>
                  <a:srgbClr val="008000"/>
                </a:solidFill>
              </a:rPr>
              <a:t>Container adapters are not first-class containers, because they do not provide the actual data-structure implementation in which elements can be stored and because adapters do not support iterators.</a:t>
            </a:r>
          </a:p>
          <a:p>
            <a:pPr>
              <a:lnSpc>
                <a:spcPct val="110000"/>
              </a:lnSpc>
            </a:pPr>
            <a:r>
              <a:rPr lang="en-US" altLang="en-US" sz="2200" smtClean="0"/>
              <a:t>The benefit of an adapter class is that you can choose an appropriate underlying data structure.</a:t>
            </a:r>
          </a:p>
          <a:p>
            <a:pPr>
              <a:lnSpc>
                <a:spcPct val="110000"/>
              </a:lnSpc>
            </a:pPr>
            <a:r>
              <a:rPr lang="en-US" altLang="en-US" sz="2200" smtClean="0"/>
              <a:t>All three adapter classes provide member functions </a:t>
            </a:r>
            <a:r>
              <a:rPr lang="en-US" altLang="en-US" sz="2200" smtClean="0">
                <a:solidFill>
                  <a:srgbClr val="0000FF"/>
                </a:solidFill>
              </a:rPr>
              <a:t>push</a:t>
            </a:r>
            <a:r>
              <a:rPr lang="en-US" altLang="en-US" sz="2200" smtClean="0"/>
              <a:t> and </a:t>
            </a:r>
            <a:r>
              <a:rPr lang="en-US" altLang="en-US" sz="2200" smtClean="0">
                <a:solidFill>
                  <a:srgbClr val="0000FF"/>
                </a:solidFill>
              </a:rPr>
              <a:t>pop</a:t>
            </a:r>
            <a:r>
              <a:rPr lang="en-US" altLang="en-US" sz="2200" smtClean="0"/>
              <a:t> that properly insert an element into each adapter data structure and properly remove an element from each adapter data structure.</a:t>
            </a:r>
          </a:p>
        </p:txBody>
      </p:sp>
      <p:sp>
        <p:nvSpPr>
          <p:cNvPr id="1904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15.7.1 </a:t>
            </a:r>
            <a:r>
              <a:rPr lang="en-US" smtClean="0">
                <a:solidFill>
                  <a:srgbClr val="0000FF"/>
                </a:solidFill>
              </a:rPr>
              <a:t>stack Adapter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1884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Class </a:t>
            </a:r>
            <a:r>
              <a:rPr lang="en-US" altLang="en-US" smtClean="0">
                <a:solidFill>
                  <a:srgbClr val="0000FF"/>
                </a:solidFill>
              </a:rPr>
              <a:t>stack</a:t>
            </a:r>
            <a:r>
              <a:rPr lang="en-US" altLang="en-US" smtClean="0"/>
              <a:t> (from </a:t>
            </a:r>
            <a:r>
              <a:rPr lang="en-US" altLang="en-US" smtClean="0">
                <a:solidFill>
                  <a:srgbClr val="008000"/>
                </a:solidFill>
              </a:rPr>
              <a:t>header &lt;stack&gt;</a:t>
            </a:r>
            <a:r>
              <a:rPr lang="en-US" altLang="en-US" smtClean="0"/>
              <a:t>) enables insertions into and deletions from the underlying container at one end  called the </a:t>
            </a:r>
            <a:r>
              <a:rPr lang="en-US" altLang="en-US" smtClean="0">
                <a:solidFill>
                  <a:srgbClr val="C00000"/>
                </a:solidFill>
              </a:rPr>
              <a:t>top</a:t>
            </a:r>
            <a:r>
              <a:rPr lang="en-US" altLang="en-US" smtClean="0"/>
              <a:t>, so a stack is commonly referred to as a last-in, first-out (LIFO) data structure.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stack </a:t>
            </a:r>
            <a:r>
              <a:rPr lang="en-US" altLang="en-US" smtClean="0"/>
              <a:t>can be implemented using a </a:t>
            </a:r>
            <a:r>
              <a:rPr lang="en-US" altLang="en-US" smtClean="0">
                <a:solidFill>
                  <a:srgbClr val="C00000"/>
                </a:solidFill>
              </a:rPr>
              <a:t>vector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C00000"/>
                </a:solidFill>
              </a:rPr>
              <a:t>deque</a:t>
            </a:r>
            <a:r>
              <a:rPr lang="en-US" altLang="en-US" smtClean="0"/>
              <a:t>, or </a:t>
            </a:r>
            <a:r>
              <a:rPr lang="en-US" altLang="en-US" smtClean="0">
                <a:solidFill>
                  <a:srgbClr val="C00000"/>
                </a:solidFill>
              </a:rPr>
              <a:t>list</a:t>
            </a:r>
            <a:r>
              <a:rPr lang="en-US" altLang="en-US" smtClean="0"/>
              <a:t> as the underlying data structure (container).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This example creates three integer stacks based on:</a:t>
            </a:r>
          </a:p>
          <a:p>
            <a:pPr lvl="1">
              <a:lnSpc>
                <a:spcPct val="120000"/>
              </a:lnSpc>
            </a:pPr>
            <a:r>
              <a:rPr lang="en-US" altLang="en-US" sz="2600" smtClean="0">
                <a:latin typeface="Consolas" panose="020B0609020204030204" pitchFamily="49" charset="0"/>
                <a:cs typeface="Consolas" panose="020B0609020204030204" pitchFamily="49" charset="0"/>
              </a:rPr>
              <a:t>stack &lt; int, </a:t>
            </a:r>
            <a:r>
              <a:rPr lang="en-US" altLang="en-US" sz="26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vector&lt;int&gt;</a:t>
            </a:r>
            <a:r>
              <a:rPr lang="en-US" altLang="en-US" sz="2600" smtClean="0">
                <a:latin typeface="Consolas" panose="020B0609020204030204" pitchFamily="49" charset="0"/>
                <a:cs typeface="Consolas" panose="020B0609020204030204" pitchFamily="49" charset="0"/>
              </a:rPr>
              <a:t> &gt; intVectorStack;</a:t>
            </a:r>
          </a:p>
          <a:p>
            <a:pPr lvl="1">
              <a:lnSpc>
                <a:spcPct val="120000"/>
              </a:lnSpc>
            </a:pPr>
            <a:r>
              <a:rPr lang="en-US" altLang="en-US" sz="2600" smtClean="0">
                <a:latin typeface="Consolas" panose="020B0609020204030204" pitchFamily="49" charset="0"/>
                <a:cs typeface="Consolas" panose="020B0609020204030204" pitchFamily="49" charset="0"/>
              </a:rPr>
              <a:t>stack &lt; int, </a:t>
            </a:r>
            <a:r>
              <a:rPr lang="en-US" altLang="en-US" sz="26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list&lt;int&gt;</a:t>
            </a:r>
            <a:r>
              <a:rPr lang="en-US" altLang="en-US" sz="2600" smtClean="0">
                <a:latin typeface="Consolas" panose="020B0609020204030204" pitchFamily="49" charset="0"/>
                <a:cs typeface="Consolas" panose="020B0609020204030204" pitchFamily="49" charset="0"/>
              </a:rPr>
              <a:t> &gt; intListStack;</a:t>
            </a:r>
          </a:p>
          <a:p>
            <a:pPr lvl="1">
              <a:lnSpc>
                <a:spcPct val="120000"/>
              </a:lnSpc>
            </a:pPr>
            <a:r>
              <a:rPr lang="en-US" altLang="en-US" sz="2600" smtClean="0">
                <a:latin typeface="Consolas" panose="020B0609020204030204" pitchFamily="49" charset="0"/>
                <a:cs typeface="Consolas" panose="020B0609020204030204" pitchFamily="49" charset="0"/>
              </a:rPr>
              <a:t>stack &lt;int&gt; intDequeStack; </a:t>
            </a:r>
            <a:r>
              <a:rPr lang="en-US" altLang="en-US" smtClean="0">
                <a:solidFill>
                  <a:srgbClr val="008000"/>
                </a:solidFill>
                <a:cs typeface="Consolas" panose="020B0609020204030204" pitchFamily="49" charset="0"/>
              </a:rPr>
              <a:t>//container defaults to deque</a:t>
            </a:r>
          </a:p>
          <a:p>
            <a:pPr lvl="2">
              <a:lnSpc>
                <a:spcPct val="120000"/>
              </a:lnSpc>
            </a:pPr>
            <a:r>
              <a:rPr lang="en-US" altLang="en-US" sz="2300" smtClean="0">
                <a:latin typeface="Consolas" panose="020B0609020204030204" pitchFamily="49" charset="0"/>
                <a:cs typeface="Consolas" panose="020B0609020204030204" pitchFamily="49" charset="0"/>
              </a:rPr>
              <a:t>equivalent to:  stack&lt; int, </a:t>
            </a:r>
            <a:r>
              <a:rPr lang="en-US" altLang="en-US" sz="230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deque&lt;int&gt;</a:t>
            </a:r>
            <a:r>
              <a:rPr lang="en-US" altLang="en-US" sz="2300" smtClean="0">
                <a:latin typeface="Consolas" panose="020B0609020204030204" pitchFamily="49" charset="0"/>
                <a:cs typeface="Consolas" panose="020B0609020204030204" pitchFamily="49" charset="0"/>
              </a:rPr>
              <a:t> &gt; intDequeStack;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By default, a stack is implemented with a deque.</a:t>
            </a:r>
          </a:p>
        </p:txBody>
      </p:sp>
      <p:sp>
        <p:nvSpPr>
          <p:cNvPr id="191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15.7.1 </a:t>
            </a:r>
            <a:r>
              <a:rPr lang="en-US" smtClean="0">
                <a:solidFill>
                  <a:srgbClr val="0000FF"/>
                </a:solidFill>
              </a:rPr>
              <a:t>stack 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89443" name="Text Placeholder 2"/>
          <p:cNvSpPr>
            <a:spLocks noGrp="1"/>
          </p:cNvSpPr>
          <p:nvPr>
            <p:ph type="body" idx="1"/>
          </p:nvPr>
        </p:nvSpPr>
        <p:spPr>
          <a:xfrm>
            <a:off x="527538" y="1481138"/>
            <a:ext cx="8229600" cy="347662"/>
          </a:xfrm>
        </p:spPr>
        <p:txBody>
          <a:bodyPr>
            <a:normAutofit fontScale="25000" lnSpcReduction="20000"/>
          </a:bodyPr>
          <a:lstStyle/>
          <a:p>
            <a:pPr marL="109537" indent="0">
              <a:buNone/>
            </a:pPr>
            <a:r>
              <a:rPr lang="en-US" altLang="en-US" sz="9600" smtClean="0"/>
              <a:t>The common </a:t>
            </a:r>
            <a:r>
              <a:rPr lang="en-US" altLang="en-US" sz="9600" smtClean="0">
                <a:solidFill>
                  <a:srgbClr val="0000FF"/>
                </a:solidFill>
              </a:rPr>
              <a:t>stack</a:t>
            </a:r>
            <a:r>
              <a:rPr lang="en-US" altLang="en-US" sz="9600" smtClean="0"/>
              <a:t> operations are:</a:t>
            </a:r>
          </a:p>
          <a:p>
            <a:endParaRPr lang="en-US" altLang="en-US"/>
          </a:p>
          <a:p>
            <a:endParaRPr lang="en-US" altLang="en-US" smtClean="0"/>
          </a:p>
          <a:p>
            <a:endParaRPr lang="en-US" altLang="en-US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/>
          </a:p>
          <a:p>
            <a:endParaRPr lang="en-US" altLang="en-US" smtClean="0"/>
          </a:p>
          <a:p>
            <a:endParaRPr lang="en-US" altLang="en-US"/>
          </a:p>
          <a:p>
            <a:endParaRPr lang="en-US" altLang="en-US" smtClean="0"/>
          </a:p>
          <a:p>
            <a:r>
              <a:rPr lang="en-US" altLang="en-US" smtClean="0"/>
              <a:t> push 	to, pop to, top to, empty to and size to.</a:t>
            </a:r>
          </a:p>
        </p:txBody>
      </p:sp>
      <p:sp>
        <p:nvSpPr>
          <p:cNvPr id="1925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700636"/>
              </p:ext>
            </p:extLst>
          </p:nvPr>
        </p:nvGraphicFramePr>
        <p:xfrm>
          <a:off x="762000" y="2133600"/>
          <a:ext cx="73152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63093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push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Insert an element at the top of the stack (implemented by calling function </a:t>
                      </a:r>
                      <a:r>
                        <a:rPr lang="en-US" altLang="en-US" sz="1800" b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push_back</a:t>
                      </a:r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pop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Remove the top element of the stack (implemented by calling function </a:t>
                      </a:r>
                      <a:r>
                        <a:rPr lang="en-US" altLang="en-US" sz="18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pop_back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top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Get a </a:t>
                      </a:r>
                      <a:r>
                        <a:rPr lang="en-US" altLang="en-US" sz="180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reference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to the top element of the stack (implemented by calling function </a:t>
                      </a:r>
                      <a:r>
                        <a:rPr lang="en-US" altLang="en-US" sz="18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back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Determine whether the stack is empty (implemented by calling function </a:t>
                      </a:r>
                      <a:r>
                        <a:rPr lang="en-US" altLang="en-US" sz="18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of the underlying container) 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Get the number of elements in the stack (implemented by calling function </a:t>
                      </a:r>
                      <a:r>
                        <a:rPr lang="en-US" altLang="en-US" sz="18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15.7.1 </a:t>
            </a:r>
            <a:r>
              <a:rPr lang="en-US" smtClean="0">
                <a:solidFill>
                  <a:srgbClr val="0000FF"/>
                </a:solidFill>
              </a:rPr>
              <a:t>stack 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90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Figure 15.19 demonstrates the stack adapter class.</a:t>
            </a:r>
          </a:p>
          <a:p>
            <a:r>
              <a:rPr lang="en-US" altLang="en-US" smtClean="0"/>
              <a:t>Lines 18, 21 and 24 </a:t>
            </a:r>
            <a:r>
              <a:rPr lang="en-US" altLang="en-US" smtClean="0">
                <a:solidFill>
                  <a:srgbClr val="C00000"/>
                </a:solidFill>
              </a:rPr>
              <a:t>instantiate</a:t>
            </a:r>
            <a:r>
              <a:rPr lang="en-US" altLang="en-US" smtClean="0"/>
              <a:t> three integer stacks.</a:t>
            </a:r>
          </a:p>
          <a:p>
            <a:r>
              <a:rPr lang="en-US" altLang="en-US" smtClean="0"/>
              <a:t>Line 18 specifies a stack of integers that uses the default deque container as its underlying data structure.</a:t>
            </a:r>
          </a:p>
          <a:p>
            <a:r>
              <a:rPr lang="en-US" altLang="en-US" smtClean="0"/>
              <a:t>Line 21 specifies a stack of integers that uses a vector of integers as its underlying data structure. </a:t>
            </a:r>
          </a:p>
        </p:txBody>
      </p:sp>
      <p:sp>
        <p:nvSpPr>
          <p:cNvPr id="1955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1" descr="cpphtp9_15_STL_Page_7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1" descr="cpphtp9_15_STL_Page_7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Containers Overview</a:t>
            </a:r>
          </a:p>
          <a:p>
            <a:r>
              <a:rPr lang="en-US">
                <a:solidFill>
                  <a:srgbClr val="C00000"/>
                </a:solidFill>
              </a:rPr>
              <a:t>S</a:t>
            </a:r>
            <a:r>
              <a:rPr lang="en-US" smtClean="0">
                <a:solidFill>
                  <a:srgbClr val="C00000"/>
                </a:solidFill>
              </a:rPr>
              <a:t>equence containers </a:t>
            </a:r>
            <a:r>
              <a:rPr lang="en-US" smtClean="0"/>
              <a:t>represent </a:t>
            </a:r>
            <a:r>
              <a:rPr lang="en-US" b="1" smtClean="0">
                <a:solidFill>
                  <a:srgbClr val="0000FF"/>
                </a:solidFill>
              </a:rPr>
              <a:t>linear</a:t>
            </a:r>
            <a:r>
              <a:rPr lang="en-US" smtClean="0">
                <a:solidFill>
                  <a:srgbClr val="0000FF"/>
                </a:solidFill>
              </a:rPr>
              <a:t> data structures </a:t>
            </a:r>
            <a:r>
              <a:rPr lang="en-US" smtClean="0"/>
              <a:t>(i.e., all of their elements are conceptually “lined up in a row”), such as </a:t>
            </a:r>
            <a:r>
              <a:rPr lang="en-US" smtClean="0">
                <a:solidFill>
                  <a:srgbClr val="008000"/>
                </a:solidFill>
              </a:rPr>
              <a:t>arrays, vectors and linked lists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C00000"/>
                </a:solidFill>
              </a:rPr>
              <a:t>Associative containers </a:t>
            </a:r>
            <a:r>
              <a:rPr lang="en-US" smtClean="0"/>
              <a:t>are </a:t>
            </a:r>
            <a:r>
              <a:rPr lang="en-US" b="1" smtClean="0">
                <a:solidFill>
                  <a:srgbClr val="0000FF"/>
                </a:solidFill>
              </a:rPr>
              <a:t>nonlinear</a:t>
            </a:r>
            <a:r>
              <a:rPr lang="en-US" smtClean="0">
                <a:solidFill>
                  <a:srgbClr val="0000FF"/>
                </a:solidFill>
              </a:rPr>
              <a:t> data structures </a:t>
            </a:r>
            <a:r>
              <a:rPr lang="en-US" smtClean="0"/>
              <a:t>that typically can locate elements stored in the containers quickly.</a:t>
            </a:r>
          </a:p>
          <a:p>
            <a:pPr lvl="1"/>
            <a:r>
              <a:rPr lang="en-US" smtClean="0"/>
              <a:t>Such containers can store </a:t>
            </a:r>
            <a:r>
              <a:rPr lang="en-US" smtClean="0">
                <a:solidFill>
                  <a:srgbClr val="C00000"/>
                </a:solidFill>
              </a:rPr>
              <a:t>sets</a:t>
            </a:r>
            <a:r>
              <a:rPr lang="en-US" smtClean="0"/>
              <a:t> of </a:t>
            </a:r>
            <a:r>
              <a:rPr lang="en-US" smtClean="0">
                <a:solidFill>
                  <a:srgbClr val="0000FF"/>
                </a:solidFill>
              </a:rPr>
              <a:t>values</a:t>
            </a:r>
            <a:r>
              <a:rPr lang="en-US" smtClean="0"/>
              <a:t> or</a:t>
            </a:r>
            <a:r>
              <a:rPr lang="en-US" smtClean="0">
                <a:solidFill>
                  <a:srgbClr val="0000FF"/>
                </a:solidFill>
              </a:rPr>
              <a:t> key-value pairs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C00000"/>
                </a:solidFill>
              </a:rPr>
              <a:t>As of C++11</a:t>
            </a:r>
            <a:r>
              <a:rPr lang="en-US" smtClean="0">
                <a:solidFill>
                  <a:srgbClr val="008000"/>
                </a:solidFill>
              </a:rPr>
              <a:t>, the keys in associative containers are immutable (they cannot be modified).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1" descr="cpphtp9_15_STL_Page_7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1" descr="cpphtp9_15_STL_Page_7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15.7.1 </a:t>
            </a:r>
            <a:r>
              <a:rPr lang="en-US" smtClean="0">
                <a:solidFill>
                  <a:srgbClr val="0000FF"/>
                </a:solidFill>
              </a:rPr>
              <a:t>stack 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955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Line 24 specifies a stack of integers that uses a list of integers as its underlying data structure.</a:t>
            </a:r>
          </a:p>
          <a:p>
            <a:r>
              <a:rPr lang="en-US" altLang="en-US" smtClean="0">
                <a:solidFill>
                  <a:srgbClr val="0000FF"/>
                </a:solidFill>
              </a:rPr>
              <a:t>Function pushElements </a:t>
            </a:r>
            <a:r>
              <a:rPr lang="en-US" altLang="en-US" smtClean="0"/>
              <a:t>(lines 46–53) pushes the elements onto each stack.</a:t>
            </a:r>
          </a:p>
          <a:p>
            <a:r>
              <a:rPr lang="en-US" altLang="en-US" smtClean="0"/>
              <a:t>Line 50 uses function </a:t>
            </a:r>
            <a:r>
              <a:rPr lang="en-US" altLang="en-US" smtClean="0">
                <a:solidFill>
                  <a:srgbClr val="C00000"/>
                </a:solidFill>
              </a:rPr>
              <a:t>push </a:t>
            </a:r>
            <a:r>
              <a:rPr lang="en-US" altLang="en-US" smtClean="0"/>
              <a:t>(available in each adapter class) to place an integer on top of the stack.</a:t>
            </a:r>
          </a:p>
          <a:p>
            <a:r>
              <a:rPr lang="en-US" altLang="en-US" smtClean="0"/>
              <a:t>Line 51 uses stack function </a:t>
            </a:r>
            <a:r>
              <a:rPr lang="en-US" altLang="en-US" smtClean="0">
                <a:solidFill>
                  <a:srgbClr val="C00000"/>
                </a:solidFill>
              </a:rPr>
              <a:t>top </a:t>
            </a:r>
            <a:r>
              <a:rPr lang="en-US" altLang="en-US" smtClean="0"/>
              <a:t>to retrieve the top element of the stack for output.</a:t>
            </a:r>
          </a:p>
        </p:txBody>
      </p:sp>
      <p:sp>
        <p:nvSpPr>
          <p:cNvPr id="2007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15.7.1 </a:t>
            </a:r>
            <a:r>
              <a:rPr lang="en-US" smtClean="0">
                <a:solidFill>
                  <a:srgbClr val="0000FF"/>
                </a:solidFill>
              </a:rPr>
              <a:t>stack 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96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8000"/>
                </a:solidFill>
              </a:rPr>
              <a:t>Function </a:t>
            </a:r>
            <a:r>
              <a:rPr lang="en-US" altLang="en-US" smtClean="0">
                <a:solidFill>
                  <a:srgbClr val="C00000"/>
                </a:solidFill>
              </a:rPr>
              <a:t>top</a:t>
            </a:r>
            <a:r>
              <a:rPr lang="en-US" altLang="en-US" smtClean="0">
                <a:solidFill>
                  <a:srgbClr val="008000"/>
                </a:solidFill>
              </a:rPr>
              <a:t> does not remove the top element.</a:t>
            </a:r>
          </a:p>
          <a:p>
            <a:r>
              <a:rPr lang="en-US" altLang="en-US" smtClean="0">
                <a:solidFill>
                  <a:srgbClr val="0000FF"/>
                </a:solidFill>
              </a:rPr>
              <a:t>Function popElements</a:t>
            </a:r>
            <a:r>
              <a:rPr lang="en-US" altLang="en-US" smtClean="0"/>
              <a:t> (lines 56–63) pops the elements off each stack.</a:t>
            </a:r>
          </a:p>
          <a:p>
            <a:r>
              <a:rPr lang="en-US" altLang="en-US" smtClean="0"/>
              <a:t>Line 60 uses stack function </a:t>
            </a:r>
            <a:r>
              <a:rPr lang="en-US" altLang="en-US" smtClean="0">
                <a:solidFill>
                  <a:srgbClr val="C00000"/>
                </a:solidFill>
              </a:rPr>
              <a:t>top</a:t>
            </a:r>
            <a:r>
              <a:rPr lang="en-US" altLang="en-US" smtClean="0"/>
              <a:t> to retrieve the top element of the stack for output.</a:t>
            </a:r>
          </a:p>
          <a:p>
            <a:r>
              <a:rPr lang="en-US" altLang="en-US" smtClean="0"/>
              <a:t>Line 61 uses function </a:t>
            </a:r>
            <a:r>
              <a:rPr lang="en-US" altLang="en-US" smtClean="0">
                <a:solidFill>
                  <a:srgbClr val="C00000"/>
                </a:solidFill>
              </a:rPr>
              <a:t>pop</a:t>
            </a:r>
            <a:r>
              <a:rPr lang="en-US" altLang="en-US" smtClean="0"/>
              <a:t> (available in each adapter class) to remove the top element of the stack.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Function </a:t>
            </a:r>
            <a:r>
              <a:rPr lang="en-US" altLang="en-US" smtClean="0">
                <a:solidFill>
                  <a:srgbClr val="C00000"/>
                </a:solidFill>
              </a:rPr>
              <a:t>pop</a:t>
            </a:r>
            <a:r>
              <a:rPr lang="en-US" altLang="en-US" smtClean="0">
                <a:solidFill>
                  <a:srgbClr val="008000"/>
                </a:solidFill>
              </a:rPr>
              <a:t> does not return a value. </a:t>
            </a:r>
          </a:p>
        </p:txBody>
      </p:sp>
      <p:sp>
        <p:nvSpPr>
          <p:cNvPr id="2017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15.7.2 </a:t>
            </a:r>
            <a:r>
              <a:rPr lang="en-US" smtClean="0">
                <a:solidFill>
                  <a:srgbClr val="0000FF"/>
                </a:solidFill>
              </a:rPr>
              <a:t>queue Adapter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1976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queue</a:t>
            </a:r>
            <a:r>
              <a:rPr lang="en-US" altLang="en-US" smtClean="0"/>
              <a:t> is similar to a waiting line. </a:t>
            </a:r>
          </a:p>
          <a:p>
            <a:pPr lvl="1"/>
            <a:r>
              <a:rPr lang="en-US" altLang="en-US" smtClean="0"/>
              <a:t>The item that has been in the queue the longest is the next one removed—so a queue is referred to as a first-in, first-out (FIFO) data structure.</a:t>
            </a:r>
          </a:p>
          <a:p>
            <a:r>
              <a:rPr lang="en-US" altLang="en-US" smtClean="0"/>
              <a:t>Class queue (from </a:t>
            </a:r>
            <a:r>
              <a:rPr lang="en-US" altLang="en-US" smtClean="0">
                <a:solidFill>
                  <a:srgbClr val="008000"/>
                </a:solidFill>
              </a:rPr>
              <a:t>header &lt;queue&gt;</a:t>
            </a:r>
            <a:r>
              <a:rPr lang="en-US" altLang="en-US" smtClean="0"/>
              <a:t>) enables:</a:t>
            </a:r>
          </a:p>
          <a:p>
            <a:pPr lvl="1"/>
            <a:r>
              <a:rPr lang="en-US" altLang="en-US" smtClean="0"/>
              <a:t> </a:t>
            </a:r>
            <a:r>
              <a:rPr lang="en-US" altLang="en-US" smtClean="0">
                <a:solidFill>
                  <a:srgbClr val="C00000"/>
                </a:solidFill>
              </a:rPr>
              <a:t>insertions</a:t>
            </a:r>
            <a:r>
              <a:rPr lang="en-US" altLang="en-US" smtClean="0"/>
              <a:t> at the back of the underlying data structure </a:t>
            </a:r>
          </a:p>
          <a:p>
            <a:pPr lvl="1"/>
            <a:r>
              <a:rPr lang="en-US" altLang="en-US" smtClean="0">
                <a:solidFill>
                  <a:srgbClr val="C00000"/>
                </a:solidFill>
              </a:rPr>
              <a:t>deletions</a:t>
            </a:r>
            <a:r>
              <a:rPr lang="en-US" altLang="en-US" smtClean="0"/>
              <a:t> from the front.</a:t>
            </a:r>
          </a:p>
          <a:p>
            <a:r>
              <a:rPr lang="en-US" altLang="en-US" smtClean="0"/>
              <a:t>A queue can store its elements in objects of the Standard Library’s </a:t>
            </a:r>
            <a:r>
              <a:rPr lang="en-US" altLang="en-US" smtClean="0">
                <a:solidFill>
                  <a:srgbClr val="0000FF"/>
                </a:solidFill>
              </a:rPr>
              <a:t>list</a:t>
            </a:r>
            <a:r>
              <a:rPr lang="en-US" altLang="en-US" smtClean="0"/>
              <a:t> or </a:t>
            </a:r>
            <a:r>
              <a:rPr lang="en-US" altLang="en-US" smtClean="0">
                <a:solidFill>
                  <a:srgbClr val="0000FF"/>
                </a:solidFill>
              </a:rPr>
              <a:t>deque</a:t>
            </a:r>
            <a:r>
              <a:rPr lang="en-US" altLang="en-US" smtClean="0"/>
              <a:t> containers.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By default, a queue is implemented with a </a:t>
            </a:r>
            <a:r>
              <a:rPr lang="en-US" altLang="en-US" smtClean="0">
                <a:solidFill>
                  <a:srgbClr val="0000FF"/>
                </a:solidFill>
              </a:rPr>
              <a:t>deque</a:t>
            </a:r>
            <a:r>
              <a:rPr lang="en-US" altLang="en-US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2027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15.7.2 </a:t>
            </a:r>
            <a:r>
              <a:rPr lang="en-US" smtClean="0">
                <a:solidFill>
                  <a:srgbClr val="0000FF"/>
                </a:solidFill>
              </a:rPr>
              <a:t>queue Adapter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19865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5707"/>
            <a:ext cx="8229600" cy="423862"/>
          </a:xfrm>
        </p:spPr>
        <p:txBody>
          <a:bodyPr>
            <a:noAutofit/>
          </a:bodyPr>
          <a:lstStyle/>
          <a:p>
            <a:pPr marL="109537" indent="0">
              <a:lnSpc>
                <a:spcPct val="120000"/>
              </a:lnSpc>
              <a:buNone/>
            </a:pPr>
            <a:r>
              <a:rPr lang="en-US" altLang="en-US" sz="2400" smtClean="0"/>
              <a:t>The common </a:t>
            </a:r>
            <a:r>
              <a:rPr lang="en-US" altLang="en-US" sz="2400" smtClean="0">
                <a:solidFill>
                  <a:srgbClr val="0000FF"/>
                </a:solidFill>
              </a:rPr>
              <a:t>queue</a:t>
            </a:r>
            <a:r>
              <a:rPr lang="en-US" altLang="en-US" sz="2400" smtClean="0"/>
              <a:t> operations are:</a:t>
            </a:r>
          </a:p>
        </p:txBody>
      </p:sp>
      <p:sp>
        <p:nvSpPr>
          <p:cNvPr id="2037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09029"/>
              </p:ext>
            </p:extLst>
          </p:nvPr>
        </p:nvGraphicFramePr>
        <p:xfrm>
          <a:off x="685800" y="1886982"/>
          <a:ext cx="73152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63093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push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Insert an element at the </a:t>
                      </a:r>
                      <a:r>
                        <a:rPr lang="en-US" altLang="en-US" sz="1800" b="0" u="sng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back</a:t>
                      </a:r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of the queue (implemented by calling function </a:t>
                      </a:r>
                      <a:r>
                        <a:rPr lang="en-US" altLang="en-US" sz="1800" b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push_back</a:t>
                      </a:r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pop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emove the element at the </a:t>
                      </a:r>
                      <a:r>
                        <a:rPr kumimoji="0" lang="en-US" altLang="en-US" sz="1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front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queue (implemented by calling function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pop_front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front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et a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to the </a:t>
                      </a:r>
                      <a:r>
                        <a:rPr kumimoji="0" lang="en-US" altLang="en-US" sz="1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first element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the queue (implemented by calling function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front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back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et a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to the </a:t>
                      </a:r>
                      <a:r>
                        <a:rPr kumimoji="0" lang="en-US" altLang="en-US" sz="18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last element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the queue (implemented by calling function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back </a:t>
                      </a:r>
                      <a:r>
                        <a:rPr kumimoji="0" lang="en-US" alt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Determine whether the queue is empty (implemented by calling function </a:t>
                      </a:r>
                      <a:r>
                        <a:rPr lang="en-US" altLang="en-US" sz="18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r>
                        <a:rPr lang="en-US" altLang="en-US" sz="1800" smtClean="0">
                          <a:latin typeface="Calibri" panose="020F0502020204030204" pitchFamily="34" charset="0"/>
                        </a:rPr>
                        <a:t> of the underlying container) 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endParaRPr lang="en-US" sz="18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Get the number of elements in the queue (implemented by calling function </a:t>
                      </a:r>
                      <a:r>
                        <a:rPr lang="en-US" altLang="en-US" sz="1800" b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r>
                        <a:rPr lang="en-US" altLang="en-US" sz="18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8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15.7.2 </a:t>
            </a:r>
            <a:r>
              <a:rPr lang="en-US" smtClean="0">
                <a:solidFill>
                  <a:srgbClr val="0000FF"/>
                </a:solidFill>
              </a:rPr>
              <a:t>queue 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1996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Figure 15.20 demonstrates the queue adapter class.</a:t>
            </a:r>
          </a:p>
          <a:p>
            <a:r>
              <a:rPr lang="en-US" altLang="en-US" smtClean="0"/>
              <a:t>Line 9 </a:t>
            </a:r>
            <a:r>
              <a:rPr lang="en-US" altLang="en-US" smtClean="0">
                <a:solidFill>
                  <a:srgbClr val="C00000"/>
                </a:solidFill>
              </a:rPr>
              <a:t>instantiates</a:t>
            </a:r>
            <a:r>
              <a:rPr lang="en-US" altLang="en-US" smtClean="0"/>
              <a:t> a queue of doubles.</a:t>
            </a:r>
          </a:p>
          <a:p>
            <a:r>
              <a:rPr lang="en-US" altLang="en-US" smtClean="0"/>
              <a:t>Lines 12–14 use function push to add elements to the queue.</a:t>
            </a:r>
          </a:p>
          <a:p>
            <a:r>
              <a:rPr lang="en-US" altLang="en-US" smtClean="0"/>
              <a:t>The while statement in lines 19–23 uses function empty (available in all containers) to determine whether the queue is empty (line 19).</a:t>
            </a:r>
          </a:p>
          <a:p>
            <a:endParaRPr lang="en-US" altLang="en-US" smtClean="0"/>
          </a:p>
        </p:txBody>
      </p:sp>
      <p:sp>
        <p:nvSpPr>
          <p:cNvPr id="2068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1" descr="cpphtp9_15_STL_Page_7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15.7.2 </a:t>
            </a:r>
            <a:r>
              <a:rPr lang="en-US" smtClean="0">
                <a:solidFill>
                  <a:srgbClr val="0000FF"/>
                </a:solidFill>
              </a:rPr>
              <a:t>queue Adapter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2017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While there are more elements in the queue, line 21 uses queue function front to read (but not remove) the first element in the queue for output.</a:t>
            </a:r>
          </a:p>
          <a:p>
            <a:r>
              <a:rPr lang="en-US" altLang="en-US" smtClean="0"/>
              <a:t>Line 22 removes the first element in the queue with function pop (available in all adapter classes).</a:t>
            </a:r>
          </a:p>
        </p:txBody>
      </p:sp>
      <p:sp>
        <p:nvSpPr>
          <p:cNvPr id="2099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1" descr="cpphtp9_15_STL_Page_7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00FF"/>
                </a:solidFill>
              </a:rPr>
              <a:t>Sequence </a:t>
            </a:r>
            <a:r>
              <a:rPr lang="en-US" altLang="en-US" smtClean="0"/>
              <a:t>containers</a:t>
            </a:r>
            <a:r>
              <a:rPr lang="en-US" altLang="en-US" smtClean="0">
                <a:solidFill>
                  <a:srgbClr val="0000FF"/>
                </a:solidFill>
              </a:rPr>
              <a:t> and associative </a:t>
            </a:r>
            <a:r>
              <a:rPr lang="en-US" altLang="en-US" smtClean="0"/>
              <a:t>containers</a:t>
            </a:r>
            <a:r>
              <a:rPr lang="en-US" altLang="en-US" smtClean="0">
                <a:solidFill>
                  <a:srgbClr val="0000FF"/>
                </a:solidFill>
              </a:rPr>
              <a:t> </a:t>
            </a:r>
            <a:r>
              <a:rPr lang="en-US" altLang="en-US" smtClean="0"/>
              <a:t>are collectively referred to as the </a:t>
            </a:r>
            <a:r>
              <a:rPr lang="en-US" altLang="en-US" b="1" smtClean="0">
                <a:solidFill>
                  <a:srgbClr val="C00000"/>
                </a:solidFill>
              </a:rPr>
              <a:t>first-class containers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00FF"/>
                </a:solidFill>
              </a:rPr>
              <a:t>Stacks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queues</a:t>
            </a:r>
            <a:r>
              <a:rPr lang="en-US" altLang="en-US" smtClean="0"/>
              <a:t> are typically </a:t>
            </a:r>
            <a:r>
              <a:rPr lang="en-US" altLang="en-US" u="sng" smtClean="0">
                <a:solidFill>
                  <a:srgbClr val="C00000"/>
                </a:solidFill>
              </a:rPr>
              <a:t>constrained versions</a:t>
            </a:r>
            <a:r>
              <a:rPr lang="en-US" altLang="en-US" smtClean="0">
                <a:solidFill>
                  <a:srgbClr val="C00000"/>
                </a:solidFill>
              </a:rPr>
              <a:t> of sequence containers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For this reason, the Standard Library implements </a:t>
            </a:r>
            <a:r>
              <a:rPr lang="en-US" altLang="en-US" smtClean="0">
                <a:solidFill>
                  <a:srgbClr val="0000FF"/>
                </a:solidFill>
              </a:rPr>
              <a:t>class templates </a:t>
            </a:r>
            <a:r>
              <a:rPr lang="en-US" altLang="en-US" smtClean="0">
                <a:solidFill>
                  <a:srgbClr val="C00000"/>
                </a:solidFill>
              </a:rPr>
              <a:t>stack, queue, </a:t>
            </a:r>
            <a:r>
              <a:rPr lang="en-US" altLang="en-US"/>
              <a:t>and</a:t>
            </a:r>
            <a:r>
              <a:rPr lang="en-US" altLang="en-US">
                <a:solidFill>
                  <a:srgbClr val="C00000"/>
                </a:solidFill>
              </a:rPr>
              <a:t> priority_queue </a:t>
            </a:r>
            <a:r>
              <a:rPr lang="en-US" altLang="en-US"/>
              <a:t>as </a:t>
            </a:r>
            <a:r>
              <a:rPr lang="en-US" altLang="en-US" b="1">
                <a:solidFill>
                  <a:srgbClr val="008000"/>
                </a:solidFill>
              </a:rPr>
              <a:t>container adapters </a:t>
            </a:r>
            <a:r>
              <a:rPr lang="en-US" altLang="en-US"/>
              <a:t>that enable a program to view a sequence container in a constrained manner.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Class </a:t>
            </a:r>
            <a:r>
              <a:rPr lang="en-US" altLang="en-US" smtClean="0">
                <a:solidFill>
                  <a:srgbClr val="0000FF"/>
                </a:solidFill>
              </a:rPr>
              <a:t>string</a:t>
            </a:r>
            <a:r>
              <a:rPr lang="en-US" altLang="en-US" smtClean="0">
                <a:solidFill>
                  <a:srgbClr val="008000"/>
                </a:solidFill>
              </a:rPr>
              <a:t> supports the </a:t>
            </a:r>
            <a:r>
              <a:rPr lang="en-US" altLang="en-US" u="sng" smtClean="0">
                <a:solidFill>
                  <a:srgbClr val="008000"/>
                </a:solidFill>
              </a:rPr>
              <a:t>same functionality as a sequence container</a:t>
            </a:r>
            <a:r>
              <a:rPr lang="en-US" altLang="en-US" smtClean="0">
                <a:solidFill>
                  <a:srgbClr val="008000"/>
                </a:solidFill>
              </a:rPr>
              <a:t>, but stores only character data (it is a constrained container)</a:t>
            </a:r>
          </a:p>
          <a:p>
            <a:pPr>
              <a:lnSpc>
                <a:spcPct val="120000"/>
              </a:lnSpc>
            </a:pPr>
            <a:endParaRPr lang="en-US" altLang="en-US" smtClean="0"/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15.7.3 </a:t>
            </a:r>
            <a:r>
              <a:rPr lang="en-US" smtClean="0">
                <a:solidFill>
                  <a:srgbClr val="C00000"/>
                </a:solidFill>
              </a:rPr>
              <a:t>priority_queue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Adapter</a:t>
            </a:r>
            <a:r>
              <a:rPr lang="en-US" smtClean="0"/>
              <a:t> </a:t>
            </a:r>
            <a:endParaRPr lang="en-US" dirty="0" smtClean="0"/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Class </a:t>
            </a:r>
            <a:r>
              <a:rPr lang="en-US" altLang="en-US" smtClean="0">
                <a:solidFill>
                  <a:srgbClr val="0000FF"/>
                </a:solidFill>
              </a:rPr>
              <a:t>priority_queue</a:t>
            </a:r>
            <a:r>
              <a:rPr lang="en-US" altLang="en-US" smtClean="0"/>
              <a:t> (from </a:t>
            </a:r>
            <a:r>
              <a:rPr lang="en-US" altLang="en-US" smtClean="0">
                <a:solidFill>
                  <a:srgbClr val="008000"/>
                </a:solidFill>
              </a:rPr>
              <a:t>header &lt;queue&gt;</a:t>
            </a:r>
            <a:r>
              <a:rPr lang="en-US" altLang="en-US" smtClean="0"/>
              <a:t>) provides functionality that enables </a:t>
            </a:r>
            <a:r>
              <a:rPr lang="en-US" altLang="en-US" b="1" smtClean="0">
                <a:solidFill>
                  <a:srgbClr val="C00000"/>
                </a:solidFill>
              </a:rPr>
              <a:t>insertions in sorted order </a:t>
            </a:r>
            <a:r>
              <a:rPr lang="en-US" altLang="en-US" smtClean="0"/>
              <a:t>into the underlying data structure and </a:t>
            </a:r>
            <a:r>
              <a:rPr lang="en-US" altLang="en-US" b="1" smtClean="0">
                <a:solidFill>
                  <a:srgbClr val="C00000"/>
                </a:solidFill>
              </a:rPr>
              <a:t>deletions from the front </a:t>
            </a:r>
            <a:r>
              <a:rPr lang="en-US" altLang="en-US" smtClean="0"/>
              <a:t>of the underlying data structure.</a:t>
            </a:r>
          </a:p>
          <a:p>
            <a:r>
              <a:rPr lang="en-US" altLang="en-US" smtClean="0"/>
              <a:t>By default, a </a:t>
            </a:r>
            <a:r>
              <a:rPr lang="en-US" altLang="en-US" smtClean="0">
                <a:solidFill>
                  <a:srgbClr val="0000FF"/>
                </a:solidFill>
              </a:rPr>
              <a:t>priority_queue</a:t>
            </a:r>
            <a:r>
              <a:rPr lang="en-US" altLang="en-US" smtClean="0"/>
              <a:t>’s elements are stored in a </a:t>
            </a:r>
            <a:r>
              <a:rPr lang="en-US" altLang="en-US" smtClean="0">
                <a:solidFill>
                  <a:srgbClr val="0000FF"/>
                </a:solidFill>
              </a:rPr>
              <a:t>vector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When elements are added to a priority_queue, </a:t>
            </a:r>
            <a:r>
              <a:rPr lang="en-US" altLang="en-US" smtClean="0">
                <a:solidFill>
                  <a:srgbClr val="008000"/>
                </a:solidFill>
              </a:rPr>
              <a:t>they’re inserted in priority order</a:t>
            </a:r>
            <a:r>
              <a:rPr lang="en-US" altLang="en-US" smtClean="0"/>
              <a:t>, such that </a:t>
            </a:r>
            <a:r>
              <a:rPr lang="en-US" altLang="en-US" u="sng" smtClean="0"/>
              <a:t>the highest-priority element (i.e., the largest value) will be the first element removed from the priority_queue</a:t>
            </a:r>
            <a:r>
              <a:rPr lang="en-US" altLang="en-US" smtClean="0"/>
              <a:t>.</a:t>
            </a:r>
          </a:p>
        </p:txBody>
      </p:sp>
      <p:sp>
        <p:nvSpPr>
          <p:cNvPr id="2109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mtClean="0"/>
              <a:t>15.7.3 </a:t>
            </a:r>
            <a:r>
              <a:rPr lang="en-US" smtClean="0">
                <a:solidFill>
                  <a:srgbClr val="C00000"/>
                </a:solidFill>
              </a:rPr>
              <a:t>priority_queue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Adapter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2048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smtClean="0">
                <a:solidFill>
                  <a:srgbClr val="0000FF"/>
                </a:solidFill>
              </a:rPr>
              <a:t>This is usually accomplished by arranging the elements in a data structure called a  heap</a:t>
            </a:r>
            <a:r>
              <a:rPr lang="en-US" altLang="en-US" sz="2400" smtClean="0"/>
              <a:t> (not to be confused with the heap for dynamically allocated memory) </a:t>
            </a:r>
            <a:r>
              <a:rPr lang="en-US" altLang="en-US" sz="2400" smtClean="0">
                <a:solidFill>
                  <a:srgbClr val="0000FF"/>
                </a:solidFill>
              </a:rPr>
              <a:t>that always maintains the largest value (i.e., highest-priority element) at the front of the data structure</a:t>
            </a:r>
            <a:r>
              <a:rPr lang="en-US" altLang="en-US" sz="2400" smtClean="0"/>
              <a:t>.</a:t>
            </a:r>
          </a:p>
          <a:p>
            <a:r>
              <a:rPr lang="en-US" altLang="en-US" sz="2400" smtClean="0"/>
              <a:t>The comparison of elements is performed with </a:t>
            </a:r>
            <a:r>
              <a:rPr lang="en-US" altLang="en-US" sz="2400" smtClean="0">
                <a:solidFill>
                  <a:srgbClr val="C00000"/>
                </a:solidFill>
              </a:rPr>
              <a:t>comparator function object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rgbClr val="0000FF"/>
                </a:solidFill>
              </a:rPr>
              <a:t>less&lt; T &gt;</a:t>
            </a:r>
            <a:r>
              <a:rPr lang="en-US" altLang="en-US" sz="2400" smtClean="0"/>
              <a:t> by default, but you can supply a different comparator.</a:t>
            </a:r>
          </a:p>
        </p:txBody>
      </p:sp>
      <p:sp>
        <p:nvSpPr>
          <p:cNvPr id="2119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8353"/>
            <a:ext cx="8229600" cy="1143000"/>
          </a:xfrm>
        </p:spPr>
        <p:txBody>
          <a:bodyPr/>
          <a:lstStyle/>
          <a:p>
            <a:r>
              <a:rPr lang="en-US" smtClean="0"/>
              <a:t>15.7.3 </a:t>
            </a:r>
            <a:r>
              <a:rPr lang="en-US">
                <a:solidFill>
                  <a:srgbClr val="C00000"/>
                </a:solidFill>
              </a:rPr>
              <a:t> priority_queue</a:t>
            </a:r>
            <a:r>
              <a:rPr lang="en-US"/>
              <a:t> </a:t>
            </a:r>
            <a:r>
              <a:rPr lang="en-US" smtClean="0">
                <a:solidFill>
                  <a:srgbClr val="0000FF"/>
                </a:solidFill>
              </a:rPr>
              <a:t>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20582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0160"/>
            <a:ext cx="8229600" cy="576262"/>
          </a:xfrm>
        </p:spPr>
        <p:txBody>
          <a:bodyPr>
            <a:normAutofit/>
          </a:bodyPr>
          <a:lstStyle/>
          <a:p>
            <a:pPr marL="109537" indent="0">
              <a:lnSpc>
                <a:spcPct val="120000"/>
              </a:lnSpc>
              <a:buNone/>
            </a:pPr>
            <a:r>
              <a:rPr lang="en-US" altLang="en-US" sz="2400" smtClean="0"/>
              <a:t>The common </a:t>
            </a:r>
            <a:r>
              <a:rPr lang="en-US" altLang="en-US" sz="2400" smtClean="0">
                <a:solidFill>
                  <a:srgbClr val="0000FF"/>
                </a:solidFill>
              </a:rPr>
              <a:t>priority_queue</a:t>
            </a:r>
            <a:r>
              <a:rPr lang="en-US" altLang="en-US" sz="2400" smtClean="0"/>
              <a:t> operations are:</a:t>
            </a:r>
          </a:p>
        </p:txBody>
      </p:sp>
      <p:sp>
        <p:nvSpPr>
          <p:cNvPr id="21299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4800" y="6342453"/>
            <a:ext cx="2768600" cy="365125"/>
          </a:xfrm>
        </p:spPr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92263"/>
              </p:ext>
            </p:extLst>
          </p:nvPr>
        </p:nvGraphicFramePr>
        <p:xfrm>
          <a:off x="838200" y="1981200"/>
          <a:ext cx="73152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630936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push</a:t>
                      </a:r>
                      <a:endParaRPr lang="en-US" sz="16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Insert 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an element at the appropriate location </a:t>
                      </a:r>
                      <a:r>
                        <a:rPr kumimoji="0" lang="en-US" altLang="en-US" sz="1600" b="0" i="0" u="sng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based on priority order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priority_queue (implemented by calling function 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push_back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underlying container) which then reorders the elements in priority order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pop</a:t>
                      </a:r>
                      <a:endParaRPr lang="en-US" sz="16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emove </a:t>
                      </a:r>
                      <a:r>
                        <a:rPr lang="en-US" altLang="en-US" sz="1600" smtClean="0">
                          <a:latin typeface="Calibri" panose="020F0502020204030204" pitchFamily="34" charset="0"/>
                        </a:rPr>
                        <a:t>the highest-priority element of the priority_queue (implemented by calling function </a:t>
                      </a:r>
                      <a:r>
                        <a:rPr lang="en-US" altLang="en-US" sz="16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pop_back</a:t>
                      </a:r>
                      <a:r>
                        <a:rPr lang="en-US" altLang="en-US" sz="1600" smtClean="0">
                          <a:latin typeface="Calibri" panose="020F0502020204030204" pitchFamily="34" charset="0"/>
                        </a:rPr>
                        <a:t> of the underlying container after removing the top element of the heap)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top</a:t>
                      </a:r>
                      <a:endParaRPr lang="en-US" sz="16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et a reference to the top element of the priority_queue (implemented by calling function 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front</a:t>
                      </a:r>
                      <a:r>
                        <a:rPr kumimoji="0" lang="en-US" alt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of the underlying container)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endParaRPr lang="en-US" sz="16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smtClean="0">
                          <a:latin typeface="Calibri" panose="020F0502020204030204" pitchFamily="34" charset="0"/>
                        </a:rPr>
                        <a:t>Determine whether the prority_queue is empty (implemented by calling function </a:t>
                      </a:r>
                      <a:r>
                        <a:rPr lang="en-US" altLang="en-US" sz="160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empty</a:t>
                      </a:r>
                      <a:r>
                        <a:rPr lang="en-US" altLang="en-US" sz="1600" smtClean="0">
                          <a:latin typeface="Calibri" panose="020F0502020204030204" pitchFamily="34" charset="0"/>
                        </a:rPr>
                        <a:t> of the underlying container) 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endParaRPr lang="en-US" sz="1600" b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Get the number of elements in the priority_queue (implemented by calling function </a:t>
                      </a:r>
                      <a:r>
                        <a:rPr lang="en-US" altLang="en-US" sz="1600" b="0" smtClean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</a:rPr>
                        <a:t>size</a:t>
                      </a:r>
                      <a:r>
                        <a:rPr lang="en-US" altLang="en-US" sz="1600" b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of the underlying container)</a:t>
                      </a:r>
                      <a:endParaRPr lang="en-US" sz="1600" b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15.7.3 </a:t>
            </a:r>
            <a:r>
              <a:rPr lang="en-US">
                <a:solidFill>
                  <a:srgbClr val="C00000"/>
                </a:solidFill>
              </a:rPr>
              <a:t> priority_queue</a:t>
            </a:r>
            <a:r>
              <a:rPr lang="en-US"/>
              <a:t> </a:t>
            </a:r>
            <a:r>
              <a:rPr lang="en-US" smtClean="0">
                <a:solidFill>
                  <a:srgbClr val="0000FF"/>
                </a:solidFill>
              </a:rPr>
              <a:t>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2068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Figure 15.21 demonstrates the priority_queue adapter class.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Header &lt;queue&gt; </a:t>
            </a:r>
            <a:r>
              <a:rPr lang="en-US" altLang="en-US" smtClean="0"/>
              <a:t>must be included to use class priority_queue.</a:t>
            </a:r>
          </a:p>
        </p:txBody>
      </p:sp>
      <p:sp>
        <p:nvSpPr>
          <p:cNvPr id="2160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15.7.3 </a:t>
            </a:r>
            <a:r>
              <a:rPr lang="en-US">
                <a:solidFill>
                  <a:srgbClr val="C00000"/>
                </a:solidFill>
              </a:rPr>
              <a:t> priority_queue</a:t>
            </a:r>
            <a:r>
              <a:rPr lang="en-US"/>
              <a:t> </a:t>
            </a:r>
            <a:r>
              <a:rPr lang="en-US" smtClean="0">
                <a:solidFill>
                  <a:srgbClr val="0000FF"/>
                </a:solidFill>
              </a:rPr>
              <a:t>Adapter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2078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Line 9 </a:t>
            </a:r>
            <a:r>
              <a:rPr lang="en-US" altLang="en-US" smtClean="0">
                <a:solidFill>
                  <a:srgbClr val="C00000"/>
                </a:solidFill>
              </a:rPr>
              <a:t>instantiates </a:t>
            </a:r>
            <a:r>
              <a:rPr lang="en-US" altLang="en-US" smtClean="0"/>
              <a:t>a priority_queue that stores double values and </a:t>
            </a:r>
            <a:r>
              <a:rPr lang="en-US" altLang="en-US" u="sng" smtClean="0"/>
              <a:t>uses a vector as the underlying data structure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Lines 12–14 use function </a:t>
            </a:r>
            <a:r>
              <a:rPr lang="en-US" altLang="en-US" smtClean="0">
                <a:solidFill>
                  <a:srgbClr val="0000FF"/>
                </a:solidFill>
              </a:rPr>
              <a:t>push</a:t>
            </a:r>
            <a:r>
              <a:rPr lang="en-US" altLang="en-US" smtClean="0"/>
              <a:t> to add elements to the priority_queue.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while statement in lines 19–23 uses function empty (available in all containers) to determine whether the priority_queue is empty (line 19).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While there are more elements, line 21 uses priority_queue function </a:t>
            </a:r>
            <a:r>
              <a:rPr lang="en-US" altLang="en-US" smtClean="0">
                <a:solidFill>
                  <a:srgbClr val="0000FF"/>
                </a:solidFill>
              </a:rPr>
              <a:t>top</a:t>
            </a:r>
            <a:r>
              <a:rPr lang="en-US" altLang="en-US" smtClean="0"/>
              <a:t> to retrieve the highest-priority element in the priority_queue for output.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Line 22 removes the highest-priority element in the priority_queue with function </a:t>
            </a:r>
            <a:r>
              <a:rPr lang="en-US" altLang="en-US" smtClean="0">
                <a:solidFill>
                  <a:srgbClr val="0000FF"/>
                </a:solidFill>
              </a:rPr>
              <a:t>pop</a:t>
            </a:r>
            <a:r>
              <a:rPr lang="en-US" altLang="en-US" smtClean="0"/>
              <a:t> (available in all adapter classes).</a:t>
            </a:r>
          </a:p>
        </p:txBody>
      </p:sp>
      <p:sp>
        <p:nvSpPr>
          <p:cNvPr id="2191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1" descr="cpphtp9_15_STL_Page_7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1" descr="cpphtp9_15_STL_Page_7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15.8  </a:t>
            </a:r>
            <a:r>
              <a:rPr lang="en-US" smtClean="0">
                <a:solidFill>
                  <a:srgbClr val="0000FF"/>
                </a:solidFill>
              </a:rPr>
              <a:t>Class bitset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1094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Class bitset is an alternate tool for bit manipulation, discussed in Chapter 22.</a:t>
            </a:r>
          </a:p>
        </p:txBody>
      </p:sp>
      <p:sp>
        <p:nvSpPr>
          <p:cNvPr id="3512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pphtp9_15_STL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Near Containers</a:t>
            </a:r>
          </a:p>
          <a:p>
            <a:r>
              <a:rPr lang="en-US" smtClean="0"/>
              <a:t>There are other container types that are considered near containers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built-in arrays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bitsets</a:t>
            </a:r>
            <a:r>
              <a:rPr lang="en-US" smtClean="0"/>
              <a:t> for maintaining </a:t>
            </a:r>
            <a:r>
              <a:rPr lang="en-US" smtClean="0">
                <a:solidFill>
                  <a:srgbClr val="0000FF"/>
                </a:solidFill>
              </a:rPr>
              <a:t>sets of flag values</a:t>
            </a:r>
          </a:p>
          <a:p>
            <a:pPr lvl="1"/>
            <a:r>
              <a:rPr lang="en-US" smtClean="0">
                <a:solidFill>
                  <a:srgbClr val="C00000"/>
                </a:solidFill>
              </a:rPr>
              <a:t>valarrays</a:t>
            </a:r>
            <a:r>
              <a:rPr lang="en-US" smtClean="0"/>
              <a:t> for performing </a:t>
            </a:r>
            <a:r>
              <a:rPr lang="en-US" smtClean="0">
                <a:solidFill>
                  <a:srgbClr val="0000FF"/>
                </a:solidFill>
              </a:rPr>
              <a:t>high-speed mathematical vector operation</a:t>
            </a:r>
            <a:r>
              <a:rPr lang="en-US" smtClean="0"/>
              <a:t>s (not to be confused with the vector container operations). </a:t>
            </a:r>
          </a:p>
          <a:p>
            <a:r>
              <a:rPr lang="en-US" smtClean="0">
                <a:solidFill>
                  <a:srgbClr val="008000"/>
                </a:solidFill>
              </a:rPr>
              <a:t>These types are considered “near containers” because </a:t>
            </a:r>
            <a:r>
              <a:rPr lang="en-US" u="sng" smtClean="0">
                <a:solidFill>
                  <a:srgbClr val="008000"/>
                </a:solidFill>
              </a:rPr>
              <a:t>they exhibit some, but not all</a:t>
            </a:r>
            <a:r>
              <a:rPr lang="en-US" smtClean="0">
                <a:solidFill>
                  <a:srgbClr val="008000"/>
                </a:solidFill>
              </a:rPr>
              <a:t>, of the capabilities of the first-class containers. 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Common Container Functions</a:t>
            </a:r>
          </a:p>
          <a:p>
            <a:r>
              <a:rPr lang="en-US" smtClean="0"/>
              <a:t>Most containers provide similar functionality.</a:t>
            </a:r>
          </a:p>
          <a:p>
            <a:r>
              <a:rPr lang="en-US" smtClean="0"/>
              <a:t>Many operations apply to all containers, and other operations apply to subsets of similar containers. </a:t>
            </a:r>
          </a:p>
          <a:p>
            <a:r>
              <a:rPr lang="en-US" smtClean="0"/>
              <a:t>Figure 15.2 describes the many functions that are commonly available in most Standard Library containers. </a:t>
            </a:r>
          </a:p>
          <a:p>
            <a:r>
              <a:rPr lang="en-US" smtClean="0">
                <a:solidFill>
                  <a:srgbClr val="C00000"/>
                </a:solidFill>
              </a:rPr>
              <a:t>Overloaded operators </a:t>
            </a:r>
            <a:r>
              <a:rPr lang="en-US" smtClean="0">
                <a:solidFill>
                  <a:srgbClr val="008000"/>
                </a:solidFill>
              </a:rPr>
              <a:t>&lt;, &lt;=, &gt;, &gt;=, == and != are not provided for </a:t>
            </a:r>
            <a:r>
              <a:rPr lang="en-US" smtClean="0">
                <a:solidFill>
                  <a:srgbClr val="0000FF"/>
                </a:solidFill>
              </a:rPr>
              <a:t>priority_queues</a:t>
            </a:r>
            <a:r>
              <a:rPr lang="en-US" smtClean="0">
                <a:solidFill>
                  <a:srgbClr val="008000"/>
                </a:solidFill>
              </a:rPr>
              <a:t>. 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Overloaded operators </a:t>
            </a:r>
            <a:r>
              <a:rPr lang="en-US" altLang="en-US" smtClean="0">
                <a:solidFill>
                  <a:srgbClr val="008000"/>
                </a:solidFill>
              </a:rPr>
              <a:t>&lt;, &lt;=, &gt;, &gt;= are not provided for the </a:t>
            </a:r>
            <a:r>
              <a:rPr lang="en-US" altLang="en-US" u="sng" smtClean="0">
                <a:solidFill>
                  <a:srgbClr val="0000FF"/>
                </a:solidFill>
              </a:rPr>
              <a:t>unordered</a:t>
            </a:r>
            <a:r>
              <a:rPr lang="en-US" altLang="en-US" u="sng" smtClean="0">
                <a:solidFill>
                  <a:srgbClr val="008000"/>
                </a:solidFill>
              </a:rPr>
              <a:t> associative containers</a:t>
            </a:r>
            <a:r>
              <a:rPr lang="en-US" altLang="en-US" smtClean="0"/>
              <a:t>. 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Member functions </a:t>
            </a:r>
            <a:r>
              <a:rPr lang="en-US" altLang="en-US" smtClean="0">
                <a:solidFill>
                  <a:srgbClr val="0000FF"/>
                </a:solidFill>
              </a:rPr>
              <a:t>rbegin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rend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crbegin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crend</a:t>
            </a:r>
            <a:r>
              <a:rPr lang="en-US" altLang="en-US" smtClean="0"/>
              <a:t> are not available in a </a:t>
            </a:r>
            <a:r>
              <a:rPr lang="en-US" altLang="en-US" smtClean="0">
                <a:solidFill>
                  <a:srgbClr val="0000FF"/>
                </a:solidFill>
              </a:rPr>
              <a:t>forward_list</a:t>
            </a:r>
            <a:r>
              <a:rPr lang="en-US" altLang="en-US" smtClean="0"/>
              <a:t>. </a:t>
            </a:r>
          </a:p>
          <a:p>
            <a:r>
              <a:rPr lang="en-US" altLang="en-US" smtClean="0"/>
              <a:t>Before using any container, you should study its capabilities.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pphtp9_15_STL_Page_10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347" r="13333" b="7435"/>
          <a:stretch/>
        </p:blipFill>
        <p:spPr bwMode="auto">
          <a:xfrm>
            <a:off x="990600" y="609600"/>
            <a:ext cx="7010400" cy="51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pphtp9_15_STL_Page_11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346" r="13333" b="6063"/>
          <a:stretch/>
        </p:blipFill>
        <p:spPr bwMode="auto">
          <a:xfrm>
            <a:off x="990600" y="533400"/>
            <a:ext cx="7010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pphtp9_15_STL_Page_12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346" r="13333" b="10181"/>
          <a:stretch/>
        </p:blipFill>
        <p:spPr bwMode="auto">
          <a:xfrm>
            <a:off x="838200" y="609600"/>
            <a:ext cx="7239000" cy="518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pphtp9_15_STL_Page_13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973" r="13334" b="30769"/>
          <a:stretch/>
        </p:blipFill>
        <p:spPr bwMode="auto">
          <a:xfrm>
            <a:off x="762000" y="762000"/>
            <a:ext cx="761222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First-Class Container</a:t>
            </a:r>
            <a:r>
              <a:rPr lang="en-US" smtClean="0"/>
              <a:t> Common Nested Types</a:t>
            </a:r>
          </a:p>
          <a:p>
            <a:pPr>
              <a:lnSpc>
                <a:spcPct val="120000"/>
              </a:lnSpc>
            </a:pPr>
            <a:r>
              <a:rPr lang="en-US" smtClean="0"/>
              <a:t>Figure 15.3 shows the common first-class container nested types (</a:t>
            </a:r>
            <a:r>
              <a:rPr lang="en-US" b="1" smtClean="0">
                <a:solidFill>
                  <a:srgbClr val="C00000"/>
                </a:solidFill>
              </a:rPr>
              <a:t>typedefs</a:t>
            </a:r>
            <a:r>
              <a:rPr lang="en-US" smtClean="0"/>
              <a:t> defined inside each container class definition). </a:t>
            </a:r>
          </a:p>
          <a:p>
            <a:pPr>
              <a:lnSpc>
                <a:spcPct val="120000"/>
              </a:lnSpc>
            </a:pPr>
            <a:r>
              <a:rPr lang="en-US" smtClean="0"/>
              <a:t>These are used in template-based declarations of variables, parameters to functions and return values from functions (as you’ll see in this chapter and Chapter 16).</a:t>
            </a:r>
          </a:p>
          <a:p>
            <a:pPr>
              <a:lnSpc>
                <a:spcPct val="120000"/>
              </a:lnSpc>
            </a:pPr>
            <a:r>
              <a:rPr lang="en-US" smtClean="0"/>
              <a:t>For example, value_type in each container always represents the type of elements stored in the container.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types </a:t>
            </a:r>
            <a:r>
              <a:rPr lang="en-US" smtClean="0">
                <a:solidFill>
                  <a:srgbClr val="C00000"/>
                </a:solidFill>
              </a:rPr>
              <a:t>reverse_iterator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const_reverse_iterator</a:t>
            </a:r>
            <a:r>
              <a:rPr lang="en-US" smtClean="0"/>
              <a:t> are not provided by class </a:t>
            </a:r>
            <a:r>
              <a:rPr lang="en-US" smtClean="0">
                <a:solidFill>
                  <a:srgbClr val="0000FF"/>
                </a:solidFill>
              </a:rPr>
              <a:t>forward_list</a:t>
            </a:r>
            <a:r>
              <a:rPr lang="en-US" smtClean="0"/>
              <a:t>. </a:t>
            </a:r>
            <a:endParaRPr lang="en-US" dirty="0" smtClean="0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pphtp9_15_STL_Page_14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346" r="13334" b="6062"/>
          <a:stretch/>
        </p:blipFill>
        <p:spPr bwMode="auto">
          <a:xfrm>
            <a:off x="838200" y="533400"/>
            <a:ext cx="7010400" cy="519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pphtp9_15_STL_Page_15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719" r="13333" b="43121"/>
          <a:stretch/>
        </p:blipFill>
        <p:spPr bwMode="auto">
          <a:xfrm>
            <a:off x="533400" y="838200"/>
            <a:ext cx="776437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cpphtp9_15_STL_Page_0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Requirements for Container Elements</a:t>
            </a:r>
          </a:p>
          <a:p>
            <a:pPr>
              <a:lnSpc>
                <a:spcPct val="120000"/>
              </a:lnSpc>
            </a:pPr>
            <a:r>
              <a:rPr lang="en-US" smtClean="0"/>
              <a:t>Before using a Standard Library container, it’s important to ensure that the type of objects being stored in the container supports a minimum set of functionality.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When an object is inserted into a container, a copy of the object is made.</a:t>
            </a:r>
          </a:p>
          <a:p>
            <a:pPr>
              <a:lnSpc>
                <a:spcPct val="120000"/>
              </a:lnSpc>
            </a:pPr>
            <a:r>
              <a:rPr lang="en-US" smtClean="0"/>
              <a:t>For this reason, the object type should provide a </a:t>
            </a:r>
            <a:r>
              <a:rPr lang="en-US" smtClean="0">
                <a:solidFill>
                  <a:srgbClr val="C00000"/>
                </a:solidFill>
              </a:rPr>
              <a:t>copy constructor </a:t>
            </a:r>
            <a:r>
              <a:rPr lang="en-US" smtClean="0"/>
              <a:t>and </a:t>
            </a:r>
            <a:r>
              <a:rPr lang="en-US" smtClean="0">
                <a:solidFill>
                  <a:srgbClr val="C00000"/>
                </a:solidFill>
              </a:rPr>
              <a:t>copy assignment operator </a:t>
            </a:r>
            <a:r>
              <a:rPr lang="en-US" smtClean="0"/>
              <a:t>(custom or default versions, depending on whether the class uses dynamic memory).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[Note: This is required only if default memberwise copy and default memberwise assignment do not perform proper copy and assignment operations for the element type.] 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15.2  Introduction to Containers (cont.)</a:t>
            </a:r>
            <a:endParaRPr lang="en-US" dirty="0" smtClean="0"/>
          </a:p>
        </p:txBody>
      </p:sp>
      <p:sp>
        <p:nvSpPr>
          <p:cNvPr id="409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FF"/>
                </a:solidFill>
              </a:rPr>
              <a:t>O</a:t>
            </a:r>
            <a:r>
              <a:rPr lang="en-US" altLang="en-US" smtClean="0">
                <a:solidFill>
                  <a:srgbClr val="0000FF"/>
                </a:solidFill>
              </a:rPr>
              <a:t>rdered associative containers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0000FF"/>
                </a:solidFill>
              </a:rPr>
              <a:t>many algorithms </a:t>
            </a:r>
            <a:r>
              <a:rPr lang="en-US" altLang="en-US" smtClean="0"/>
              <a:t>require elements to be compared—for this reason, the object type should provide less than (&lt;) and equality (==) operators.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As of C++11</a:t>
            </a:r>
            <a:r>
              <a:rPr lang="en-US" altLang="en-US" smtClean="0"/>
              <a:t>, objects can also be moved into container elements, in which case the object type needs a </a:t>
            </a:r>
            <a:r>
              <a:rPr lang="en-US" altLang="en-US" smtClean="0">
                <a:solidFill>
                  <a:srgbClr val="C00000"/>
                </a:solidFill>
              </a:rPr>
              <a:t>move constructor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C00000"/>
                </a:solidFill>
              </a:rPr>
              <a:t>move assignment operator </a:t>
            </a:r>
            <a:r>
              <a:rPr lang="en-US" altLang="en-US" smtClean="0"/>
              <a:t>- Chapter 24 discusses move semantics.</a:t>
            </a: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419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mtClean="0">
                <a:solidFill>
                  <a:srgbClr val="0000FF"/>
                </a:solidFill>
              </a:rPr>
              <a:t>Iterators have many similarities to pointers </a:t>
            </a:r>
            <a:r>
              <a:rPr lang="en-US" altLang="en-US" smtClean="0"/>
              <a:t>and are used to point to </a:t>
            </a:r>
            <a:r>
              <a:rPr lang="en-US" altLang="en-US" smtClean="0">
                <a:solidFill>
                  <a:srgbClr val="C00000"/>
                </a:solidFill>
              </a:rPr>
              <a:t>first-class container elements </a:t>
            </a:r>
            <a:r>
              <a:rPr lang="en-US" altLang="en-US" smtClean="0"/>
              <a:t>and for other purposes.</a:t>
            </a:r>
          </a:p>
          <a:p>
            <a:pPr>
              <a:lnSpc>
                <a:spcPct val="11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Iterators hold state information sensitive to the particular containers on which they operate; thus</a:t>
            </a:r>
            <a:r>
              <a:rPr lang="en-US" altLang="en-US" u="sng" smtClean="0">
                <a:solidFill>
                  <a:srgbClr val="008000"/>
                </a:solidFill>
              </a:rPr>
              <a:t>, iterators are implemented for each type of container</a:t>
            </a:r>
            <a:r>
              <a:rPr lang="en-US" altLang="en-US" smtClean="0">
                <a:solidFill>
                  <a:srgbClr val="008000"/>
                </a:solidFill>
              </a:rPr>
              <a:t>.</a:t>
            </a:r>
          </a:p>
          <a:p>
            <a:r>
              <a:rPr lang="en-US" altLang="en-US" smtClean="0"/>
              <a:t>Certain iterator operations are uniform across containers.</a:t>
            </a:r>
          </a:p>
          <a:p>
            <a:r>
              <a:rPr lang="en-US" altLang="en-US" smtClean="0"/>
              <a:t>For example, the </a:t>
            </a:r>
            <a:r>
              <a:rPr lang="en-US" altLang="en-US" smtClean="0">
                <a:solidFill>
                  <a:srgbClr val="0000FF"/>
                </a:solidFill>
              </a:rPr>
              <a:t>dereferencing operator (*) </a:t>
            </a:r>
            <a:r>
              <a:rPr lang="en-US" altLang="en-US" smtClean="0"/>
              <a:t>dereferences an iterator so that you can use the element to which it points.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0000FF"/>
                </a:solidFill>
              </a:rPr>
              <a:t>++ operator </a:t>
            </a:r>
            <a:r>
              <a:rPr lang="en-US" altLang="en-US" smtClean="0"/>
              <a:t>on an iterator moves it to the container’s next element (much as incrementing a pointer into a built-in array aims the pointer at the next array element.</a:t>
            </a:r>
          </a:p>
        </p:txBody>
      </p:sp>
      <p:sp>
        <p:nvSpPr>
          <p:cNvPr id="450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FF"/>
                </a:solidFill>
              </a:rPr>
              <a:t>First-class containers </a:t>
            </a:r>
            <a:r>
              <a:rPr lang="en-US" altLang="en-US" smtClean="0"/>
              <a:t>provide member functions </a:t>
            </a:r>
            <a:r>
              <a:rPr lang="en-US" altLang="en-US" smtClean="0">
                <a:solidFill>
                  <a:srgbClr val="C00000"/>
                </a:solidFill>
              </a:rPr>
              <a:t>begin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C00000"/>
                </a:solidFill>
              </a:rPr>
              <a:t>end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Function begin returns an </a:t>
            </a:r>
            <a:r>
              <a:rPr lang="en-US" altLang="en-US" smtClean="0">
                <a:solidFill>
                  <a:srgbClr val="0000FF"/>
                </a:solidFill>
              </a:rPr>
              <a:t>iterator</a:t>
            </a:r>
            <a:r>
              <a:rPr lang="en-US" altLang="en-US" smtClean="0"/>
              <a:t> pointing to the </a:t>
            </a:r>
            <a:r>
              <a:rPr lang="en-US" altLang="en-US" smtClean="0">
                <a:solidFill>
                  <a:srgbClr val="C00000"/>
                </a:solidFill>
              </a:rPr>
              <a:t>first element</a:t>
            </a:r>
            <a:r>
              <a:rPr lang="en-US" altLang="en-US" smtClean="0"/>
              <a:t> of the container.</a:t>
            </a:r>
          </a:p>
          <a:p>
            <a:r>
              <a:rPr lang="en-US" altLang="en-US" smtClean="0"/>
              <a:t>Function end returns an </a:t>
            </a:r>
            <a:r>
              <a:rPr lang="en-US" altLang="en-US" smtClean="0">
                <a:solidFill>
                  <a:srgbClr val="0000FF"/>
                </a:solidFill>
              </a:rPr>
              <a:t>iterator</a:t>
            </a:r>
            <a:r>
              <a:rPr lang="en-US" altLang="en-US" smtClean="0"/>
              <a:t> pointing to the </a:t>
            </a:r>
            <a:r>
              <a:rPr lang="en-US" altLang="en-US" smtClean="0">
                <a:solidFill>
                  <a:srgbClr val="C00000"/>
                </a:solidFill>
              </a:rPr>
              <a:t>first element past the end of the container </a:t>
            </a:r>
            <a:r>
              <a:rPr lang="en-US" altLang="en-US" smtClean="0"/>
              <a:t>(one past the end)—a non-existent element that’s frequently used to determine when the end of a container is reached. </a:t>
            </a:r>
          </a:p>
        </p:txBody>
      </p:sp>
      <p:sp>
        <p:nvSpPr>
          <p:cNvPr id="460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mtClean="0"/>
              <a:t>If iterator i points to a particular element, then ++i points to the “next” element and *i refers to the element pointed to by i.</a:t>
            </a:r>
          </a:p>
          <a:p>
            <a:pPr>
              <a:lnSpc>
                <a:spcPct val="11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The </a:t>
            </a:r>
            <a:r>
              <a:rPr lang="en-US" altLang="en-US" smtClean="0">
                <a:solidFill>
                  <a:srgbClr val="0000FF"/>
                </a:solidFill>
              </a:rPr>
              <a:t>iterator</a:t>
            </a:r>
            <a:r>
              <a:rPr lang="en-US" altLang="en-US" smtClean="0">
                <a:solidFill>
                  <a:srgbClr val="008000"/>
                </a:solidFill>
              </a:rPr>
              <a:t> resulting from </a:t>
            </a:r>
            <a:r>
              <a:rPr lang="en-US" altLang="en-US" smtClean="0">
                <a:solidFill>
                  <a:srgbClr val="C00000"/>
                </a:solidFill>
              </a:rPr>
              <a:t>end</a:t>
            </a:r>
            <a:r>
              <a:rPr lang="en-US" altLang="en-US" smtClean="0">
                <a:solidFill>
                  <a:srgbClr val="008000"/>
                </a:solidFill>
              </a:rPr>
              <a:t> is typically used in an </a:t>
            </a:r>
            <a:r>
              <a:rPr lang="en-US" altLang="en-US" u="sng" smtClean="0">
                <a:solidFill>
                  <a:srgbClr val="008000"/>
                </a:solidFill>
              </a:rPr>
              <a:t>equality or inequality comparison</a:t>
            </a:r>
            <a:r>
              <a:rPr lang="en-US" altLang="en-US" smtClean="0">
                <a:solidFill>
                  <a:srgbClr val="008000"/>
                </a:solidFill>
              </a:rPr>
              <a:t> to determine whether the “moving iterator” (i in this case) has reached the end of the container.</a:t>
            </a:r>
          </a:p>
          <a:p>
            <a:r>
              <a:rPr lang="en-US" altLang="en-US" smtClean="0"/>
              <a:t>An object of a container’s iterator type refers to a container element that can be modified.</a:t>
            </a:r>
          </a:p>
          <a:p>
            <a:r>
              <a:rPr lang="en-US" altLang="en-US" smtClean="0"/>
              <a:t>An object of a container’s const_iterator type refers to a container element that cannot be modified.</a:t>
            </a:r>
          </a:p>
        </p:txBody>
      </p:sp>
      <p:sp>
        <p:nvSpPr>
          <p:cNvPr id="471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Using </a:t>
            </a:r>
            <a:r>
              <a:rPr lang="en-US" smtClean="0">
                <a:solidFill>
                  <a:srgbClr val="0000FF"/>
                </a:solidFill>
              </a:rPr>
              <a:t>istream_iterator</a:t>
            </a:r>
            <a:r>
              <a:rPr lang="en-US" smtClean="0"/>
              <a:t> for </a:t>
            </a:r>
            <a:r>
              <a:rPr lang="en-US" smtClean="0">
                <a:solidFill>
                  <a:srgbClr val="C00000"/>
                </a:solidFill>
              </a:rPr>
              <a:t>Input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ostream_iterator</a:t>
            </a:r>
            <a:r>
              <a:rPr lang="en-US" smtClean="0"/>
              <a:t> for </a:t>
            </a:r>
            <a:r>
              <a:rPr lang="en-US" smtClean="0">
                <a:solidFill>
                  <a:srgbClr val="C00000"/>
                </a:solidFill>
              </a:rPr>
              <a:t>Output</a:t>
            </a:r>
          </a:p>
          <a:p>
            <a:r>
              <a:rPr lang="en-US" smtClean="0"/>
              <a:t>We use iterators with </a:t>
            </a:r>
            <a:r>
              <a:rPr lang="en-US" smtClean="0">
                <a:solidFill>
                  <a:srgbClr val="0000FF"/>
                </a:solidFill>
              </a:rPr>
              <a:t>sequences</a:t>
            </a:r>
            <a:r>
              <a:rPr lang="en-US" smtClean="0"/>
              <a:t> (also called </a:t>
            </a:r>
            <a:r>
              <a:rPr lang="en-US" smtClean="0">
                <a:solidFill>
                  <a:srgbClr val="0000FF"/>
                </a:solidFill>
              </a:rPr>
              <a:t>ranges</a:t>
            </a:r>
            <a:r>
              <a:rPr lang="en-US" smtClean="0"/>
              <a:t>). </a:t>
            </a:r>
          </a:p>
          <a:p>
            <a:r>
              <a:rPr lang="en-US" smtClean="0">
                <a:solidFill>
                  <a:srgbClr val="008000"/>
                </a:solidFill>
              </a:rPr>
              <a:t>These sequences can be in containers, or they can be input sequences or output sequences.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program of Fig. 15.4 demonstrates input from the standard input (a sequence of data for input into a program), using an istream_iterator, and output to the standard output (a sequence of data for output from a program), using an ostream_iterator.</a:t>
            </a:r>
          </a:p>
          <a:p>
            <a:r>
              <a:rPr lang="en-US" smtClean="0"/>
              <a:t>The program inputs two integers from the user at the keyboard and displays the sum of the integers.</a:t>
            </a:r>
            <a:endParaRPr lang="en-US" dirty="0" smtClean="0"/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pphtp9_15_STL_Page_1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cpphtp9_15_STL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 </a:t>
            </a:r>
            <a:r>
              <a:rPr lang="en-US" smtClean="0"/>
              <a:t>(cont.)</a:t>
            </a:r>
            <a:endParaRPr lang="en-US" dirty="0" smtClean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istream_iterator </a:t>
            </a:r>
          </a:p>
          <a:p>
            <a:pPr>
              <a:lnSpc>
                <a:spcPct val="110000"/>
              </a:lnSpc>
            </a:pPr>
            <a:r>
              <a:rPr lang="en-US" smtClean="0"/>
              <a:t>Line 12 creates an istream_iterator that is capable of extracting (inputting) </a:t>
            </a:r>
            <a:r>
              <a:rPr lang="en-US" smtClean="0">
                <a:solidFill>
                  <a:srgbClr val="008000"/>
                </a:solidFill>
              </a:rPr>
              <a:t>int values from the standard input object cin</a:t>
            </a:r>
            <a:r>
              <a:rPr lang="en-US" smtClean="0"/>
              <a:t>.</a:t>
            </a:r>
          </a:p>
          <a:p>
            <a:r>
              <a:rPr lang="en-US" smtClean="0"/>
              <a:t>Line 14 </a:t>
            </a:r>
            <a:r>
              <a:rPr lang="en-US" smtClean="0">
                <a:solidFill>
                  <a:srgbClr val="008000"/>
                </a:solidFill>
              </a:rPr>
              <a:t>dereferences iterator inputInt </a:t>
            </a:r>
            <a:r>
              <a:rPr lang="en-US" smtClean="0"/>
              <a:t>to read the first integer from cin and assigns that integer to number1.</a:t>
            </a:r>
          </a:p>
          <a:p>
            <a:r>
              <a:rPr lang="en-US" smtClean="0"/>
              <a:t>The dereferencing operator * applied to inputInt gets the value from the stream associated with inputInt; this is similar to dereferencing a pointer.</a:t>
            </a:r>
          </a:p>
          <a:p>
            <a:r>
              <a:rPr lang="en-US" smtClean="0"/>
              <a:t>Line 15 </a:t>
            </a:r>
            <a:r>
              <a:rPr lang="en-US" smtClean="0">
                <a:solidFill>
                  <a:srgbClr val="008000"/>
                </a:solidFill>
              </a:rPr>
              <a:t>positions iterator inputInt to the next value</a:t>
            </a:r>
            <a:r>
              <a:rPr lang="en-US" smtClean="0"/>
              <a:t> in the input stream.</a:t>
            </a:r>
          </a:p>
          <a:p>
            <a:r>
              <a:rPr lang="en-US" smtClean="0"/>
              <a:t>Line 16 inputs the next integer from inputInt and assigns it to number2.</a:t>
            </a:r>
            <a:endParaRPr lang="en-US" dirty="0" smtClean="0"/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Iterators (cont.)</a:t>
            </a:r>
            <a:endParaRPr lang="en-US" dirty="0" smtClean="0"/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ostream_iterator </a:t>
            </a:r>
          </a:p>
          <a:p>
            <a:r>
              <a:rPr lang="en-US" smtClean="0"/>
              <a:t>Line 19 creates an ostream_iterator that is capable of </a:t>
            </a:r>
            <a:r>
              <a:rPr lang="en-US" smtClean="0">
                <a:solidFill>
                  <a:srgbClr val="008000"/>
                </a:solidFill>
              </a:rPr>
              <a:t>inserting (outputting) int values in the standard output object cout</a:t>
            </a:r>
            <a:r>
              <a:rPr lang="en-US" smtClean="0"/>
              <a:t>.</a:t>
            </a:r>
          </a:p>
          <a:p>
            <a:r>
              <a:rPr lang="en-US" smtClean="0"/>
              <a:t>Line 15 outputs an integer to cout by </a:t>
            </a:r>
            <a:r>
              <a:rPr lang="en-US" smtClean="0">
                <a:solidFill>
                  <a:srgbClr val="008000"/>
                </a:solidFill>
              </a:rPr>
              <a:t>assigning to *outputInt </a:t>
            </a:r>
            <a:r>
              <a:rPr lang="en-US" smtClean="0"/>
              <a:t>the sum of number1 and number2.</a:t>
            </a:r>
          </a:p>
          <a:p>
            <a:r>
              <a:rPr lang="en-US" smtClean="0">
                <a:solidFill>
                  <a:srgbClr val="008000"/>
                </a:solidFill>
              </a:rPr>
              <a:t>Notice that we use the dereferenced outputInt iterator as an lvalue in the assignment statement</a:t>
            </a:r>
            <a:r>
              <a:rPr lang="en-US" smtClean="0"/>
              <a:t>.</a:t>
            </a:r>
          </a:p>
          <a:p>
            <a:r>
              <a:rPr lang="en-US" smtClean="0"/>
              <a:t>If you want to </a:t>
            </a:r>
            <a:r>
              <a:rPr lang="en-US" smtClean="0">
                <a:solidFill>
                  <a:srgbClr val="008000"/>
                </a:solidFill>
              </a:rPr>
              <a:t>output another value </a:t>
            </a:r>
            <a:r>
              <a:rPr lang="en-US" smtClean="0"/>
              <a:t>using outputInt, the </a:t>
            </a:r>
            <a:r>
              <a:rPr lang="en-US" smtClean="0">
                <a:solidFill>
                  <a:srgbClr val="008000"/>
                </a:solidFill>
              </a:rPr>
              <a:t>iterator must be incremented with ++</a:t>
            </a:r>
            <a:r>
              <a:rPr lang="en-US" smtClean="0"/>
              <a:t> first. </a:t>
            </a:r>
          </a:p>
          <a:p>
            <a:r>
              <a:rPr lang="en-US" smtClean="0"/>
              <a:t>Either the prefix or postfix increment can be used—we use the prefix form for performance reasons because it does not create a temporary object).</a:t>
            </a:r>
            <a:endParaRPr lang="en-US" dirty="0" smtClean="0"/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cpphtp9_15_STL_Page_0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cpphtp9_15_STL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8000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Iterator Categories and Iterator Category Hierarchy</a:t>
            </a:r>
          </a:p>
          <a:p>
            <a:r>
              <a:rPr lang="en-US" smtClean="0"/>
              <a:t>Figure 15.5 shows the iterator categories.</a:t>
            </a:r>
          </a:p>
          <a:p>
            <a:r>
              <a:rPr lang="en-US" smtClean="0"/>
              <a:t>Each category provides a specific set of functionality.</a:t>
            </a:r>
          </a:p>
          <a:p>
            <a:r>
              <a:rPr lang="en-US" smtClean="0"/>
              <a:t>Figure 15.6 illustrates the </a:t>
            </a:r>
            <a:r>
              <a:rPr lang="en-US" smtClean="0">
                <a:solidFill>
                  <a:srgbClr val="C00000"/>
                </a:solidFill>
              </a:rPr>
              <a:t>hierarchy of iterator categories</a:t>
            </a:r>
            <a:r>
              <a:rPr lang="en-US" smtClean="0"/>
              <a:t>.</a:t>
            </a:r>
          </a:p>
          <a:p>
            <a:r>
              <a:rPr lang="en-US" smtClean="0"/>
              <a:t>As you follow the hierarchy from bottom to top, each iterator category supports all the functionality of the categories below it in the figure.</a:t>
            </a:r>
          </a:p>
          <a:p>
            <a:r>
              <a:rPr lang="en-US" smtClean="0"/>
              <a:t>Thus the “weakest” iterator types are at the bottom and the most powerful one is at the top.</a:t>
            </a:r>
          </a:p>
          <a:p>
            <a:r>
              <a:rPr lang="en-US" smtClean="0">
                <a:solidFill>
                  <a:srgbClr val="008000"/>
                </a:solidFill>
              </a:rPr>
              <a:t>Note that this is not an inheritance hierarchy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pphtp9_15_STL_Page_19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718" r="13333" b="21161"/>
          <a:stretch/>
        </p:blipFill>
        <p:spPr bwMode="auto">
          <a:xfrm>
            <a:off x="609600" y="762000"/>
            <a:ext cx="7620000" cy="46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pphtp9_15_STL_Page_20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718" r="13333" b="60966"/>
          <a:stretch/>
        </p:blipFill>
        <p:spPr bwMode="auto">
          <a:xfrm>
            <a:off x="762000" y="990600"/>
            <a:ext cx="751027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pphtp9_15_STL_Page_21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7" r="41667" b="65184"/>
          <a:stretch/>
        </p:blipFill>
        <p:spPr bwMode="auto">
          <a:xfrm>
            <a:off x="2590800" y="228600"/>
            <a:ext cx="3657600" cy="485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C00000"/>
                </a:solidFill>
              </a:rPr>
              <a:t>Container Support </a:t>
            </a:r>
            <a:r>
              <a:rPr lang="en-US" smtClean="0"/>
              <a:t>for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 smtClean="0">
                <a:solidFill>
                  <a:srgbClr val="0000FF"/>
                </a:solidFill>
              </a:rPr>
              <a:t>iterator category that each container supports</a:t>
            </a:r>
            <a:r>
              <a:rPr lang="en-US" smtClean="0"/>
              <a:t> determines whether that container can be used with </a:t>
            </a:r>
            <a:r>
              <a:rPr lang="en-US" smtClean="0">
                <a:solidFill>
                  <a:srgbClr val="C00000"/>
                </a:solidFill>
              </a:rPr>
              <a:t>specific algorithms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Containers that support </a:t>
            </a:r>
            <a:r>
              <a:rPr lang="en-US" smtClean="0">
                <a:solidFill>
                  <a:srgbClr val="C00000"/>
                </a:solidFill>
              </a:rPr>
              <a:t>random-access</a:t>
            </a:r>
            <a:r>
              <a:rPr lang="en-US" smtClean="0"/>
              <a:t> iterators can be used with all Standard Library algorithms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with the exception that if an algorithm requires changes to a container’s size, the algorithm can’t be used on </a:t>
            </a:r>
            <a:r>
              <a:rPr lang="en-US" smtClean="0">
                <a:solidFill>
                  <a:srgbClr val="0000FF"/>
                </a:solidFill>
              </a:rPr>
              <a:t>built-in arrays or array objects</a:t>
            </a:r>
            <a:r>
              <a:rPr 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Pointers into built-in arrays can be used in place of iterators with most algorithms. </a:t>
            </a:r>
          </a:p>
          <a:p>
            <a:pPr>
              <a:lnSpc>
                <a:spcPct val="120000"/>
              </a:lnSpc>
            </a:pPr>
            <a:r>
              <a:rPr lang="en-US" smtClean="0"/>
              <a:t>Figure 15.7 shows the iterator category of each container. T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First-class containers, strings and built-in arrays are all traversable with iterators. </a:t>
            </a:r>
            <a:endParaRPr lang="en-US" dirty="0" smtClean="0"/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pphtp9_15_STL_Page_22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718" r="16667" b="18416"/>
          <a:stretch/>
        </p:blipFill>
        <p:spPr bwMode="auto">
          <a:xfrm>
            <a:off x="762000" y="838200"/>
            <a:ext cx="729342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9891"/>
            <a:ext cx="8229600" cy="4525962"/>
          </a:xfrm>
        </p:spPr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Predefined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Iterator </a:t>
            </a:r>
            <a:r>
              <a:rPr lang="en-US" u="sng" smtClean="0"/>
              <a:t>typedefs</a:t>
            </a:r>
          </a:p>
          <a:p>
            <a:r>
              <a:rPr lang="en-US" smtClean="0"/>
              <a:t>Figure 15.8 shows the predefined iterator typedefs that are found in </a:t>
            </a:r>
            <a:r>
              <a:rPr lang="en-US" u="sng" smtClean="0"/>
              <a:t>Standard Library container class definitions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008000"/>
                </a:solidFill>
              </a:rPr>
              <a:t>Not every typedef is defined for every container.</a:t>
            </a:r>
          </a:p>
          <a:p>
            <a:r>
              <a:rPr lang="en-US" smtClean="0"/>
              <a:t>We use const versions of the iterators for traversing const containers or non-const containers that should not be modified.</a:t>
            </a:r>
          </a:p>
          <a:p>
            <a:r>
              <a:rPr lang="en-US" smtClean="0">
                <a:solidFill>
                  <a:srgbClr val="008000"/>
                </a:solidFill>
              </a:rPr>
              <a:t>We use reverse iterators to traverse containers in the reverse direction.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624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pphtp9_15_STL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cpphtp9_15_STL_Page_24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4718" r="18334" b="51358"/>
          <a:stretch/>
        </p:blipFill>
        <p:spPr bwMode="auto">
          <a:xfrm>
            <a:off x="685800" y="990600"/>
            <a:ext cx="74199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</a:t>
            </a:r>
            <a:endParaRPr lang="en-US" dirty="0" smtClean="0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Standard Library defines powerful, </a:t>
            </a:r>
            <a:r>
              <a:rPr lang="en-US" altLang="en-US" smtClean="0">
                <a:solidFill>
                  <a:srgbClr val="C00000"/>
                </a:solidFill>
              </a:rPr>
              <a:t>template-based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reusable components </a:t>
            </a:r>
            <a:r>
              <a:rPr lang="en-US" altLang="en-US" smtClean="0"/>
              <a:t>that implement many common </a:t>
            </a:r>
            <a:r>
              <a:rPr lang="en-US" altLang="en-US" smtClean="0">
                <a:solidFill>
                  <a:srgbClr val="0000FF"/>
                </a:solidFill>
              </a:rPr>
              <a:t>data structures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0000FF"/>
                </a:solidFill>
              </a:rPr>
              <a:t>algorithms</a:t>
            </a:r>
            <a:r>
              <a:rPr lang="en-US" altLang="en-US" smtClean="0"/>
              <a:t> used to process those data structures.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15.3  Introduction to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(cont.)</a:t>
            </a:r>
            <a:endParaRPr lang="en-US" dirty="0" smtClean="0"/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67262"/>
          </a:xfrm>
        </p:spPr>
        <p:txBody>
          <a:bodyPr>
            <a:noAutofit/>
          </a:bodyPr>
          <a:lstStyle/>
          <a:p>
            <a:r>
              <a:rPr lang="en-US" sz="2000" smtClean="0">
                <a:solidFill>
                  <a:srgbClr val="0000FF"/>
                </a:solidFill>
              </a:rPr>
              <a:t>Iterator Operations</a:t>
            </a:r>
          </a:p>
          <a:p>
            <a:r>
              <a:rPr lang="en-US" sz="2000" smtClean="0"/>
              <a:t>Figure 15.9 shows some operations that can be performed on each iterator type.</a:t>
            </a:r>
          </a:p>
          <a:p>
            <a:r>
              <a:rPr lang="en-US" sz="2000" smtClean="0">
                <a:solidFill>
                  <a:srgbClr val="008000"/>
                </a:solidFill>
              </a:rPr>
              <a:t>Iterators must provide default constructors, copy constructors and copy assignment operators.</a:t>
            </a:r>
            <a:r>
              <a:rPr lang="en-US" sz="2000" smtClean="0"/>
              <a:t> </a:t>
            </a:r>
          </a:p>
          <a:p>
            <a:r>
              <a:rPr lang="en-US" sz="2000" smtClean="0">
                <a:solidFill>
                  <a:srgbClr val="0000FF"/>
                </a:solidFill>
              </a:rPr>
              <a:t>forward iterator </a:t>
            </a:r>
            <a:r>
              <a:rPr lang="en-US" sz="2000" smtClean="0"/>
              <a:t>supports ++ and all of the input and output iterator capabilities. </a:t>
            </a:r>
          </a:p>
          <a:p>
            <a:r>
              <a:rPr lang="en-US" sz="2000" smtClean="0">
                <a:solidFill>
                  <a:srgbClr val="0000FF"/>
                </a:solidFill>
              </a:rPr>
              <a:t>bidirectional iterator </a:t>
            </a:r>
            <a:r>
              <a:rPr lang="en-US" sz="2000" smtClean="0"/>
              <a:t>supports -- and all the capabilities of forward iterators. </a:t>
            </a:r>
          </a:p>
          <a:p>
            <a:r>
              <a:rPr lang="en-US" sz="2000" smtClean="0">
                <a:solidFill>
                  <a:srgbClr val="0000FF"/>
                </a:solidFill>
              </a:rPr>
              <a:t>random access </a:t>
            </a:r>
            <a:r>
              <a:rPr lang="en-US" sz="2000" smtClean="0"/>
              <a:t>iterator supports all of the operations shown in the table.</a:t>
            </a:r>
          </a:p>
          <a:p>
            <a:r>
              <a:rPr lang="en-US" sz="2000" smtClean="0">
                <a:solidFill>
                  <a:srgbClr val="0000FF"/>
                </a:solidFill>
              </a:rPr>
              <a:t>input iterators </a:t>
            </a:r>
            <a:r>
              <a:rPr lang="en-US" sz="2000" smtClean="0"/>
              <a:t>and </a:t>
            </a:r>
            <a:r>
              <a:rPr lang="en-US" sz="2000" smtClean="0">
                <a:solidFill>
                  <a:srgbClr val="0000FF"/>
                </a:solidFill>
              </a:rPr>
              <a:t>output iterators:  </a:t>
            </a:r>
            <a:r>
              <a:rPr lang="en-US" sz="2000" smtClean="0"/>
              <a:t> it’s not possible to save the iterator then use the saved value later. </a:t>
            </a:r>
            <a:endParaRPr lang="en-US" sz="2000" dirty="0" smtClean="0"/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cpphtp9_15_STL_Page_25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719" r="13333" b="11553"/>
          <a:stretch/>
        </p:blipFill>
        <p:spPr bwMode="auto">
          <a:xfrm>
            <a:off x="1143000" y="771558"/>
            <a:ext cx="725523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42739" y="3379942"/>
            <a:ext cx="76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645239" y="4953000"/>
            <a:ext cx="76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pphtp9_15_STL_Page_26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117" r="13333" b="6664"/>
          <a:stretch/>
        </p:blipFill>
        <p:spPr bwMode="auto">
          <a:xfrm>
            <a:off x="838199" y="762000"/>
            <a:ext cx="7015089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5486400"/>
            <a:ext cx="1295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pphtp9_15_STL_Page_27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718" r="13333" b="30769"/>
          <a:stretch/>
        </p:blipFill>
        <p:spPr bwMode="auto">
          <a:xfrm>
            <a:off x="685800" y="914400"/>
            <a:ext cx="741896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15.4  Introduction to </a:t>
            </a:r>
            <a:r>
              <a:rPr lang="en-US" smtClean="0">
                <a:solidFill>
                  <a:srgbClr val="0000FF"/>
                </a:solidFill>
              </a:rPr>
              <a:t>Algorithms 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mtClean="0"/>
              <a:t>The Standard Library provides scores of algorithms you’ll use frequently to manipulate  a variety of containers. </a:t>
            </a:r>
          </a:p>
          <a:p>
            <a:pPr>
              <a:lnSpc>
                <a:spcPct val="110000"/>
              </a:lnSpc>
            </a:pPr>
            <a:r>
              <a:rPr lang="en-US" altLang="en-US" smtClean="0">
                <a:solidFill>
                  <a:srgbClr val="C00000"/>
                </a:solidFill>
              </a:rPr>
              <a:t>Inserting, deleting, searching, sorting and others </a:t>
            </a:r>
            <a:r>
              <a:rPr lang="en-US" altLang="en-US" smtClean="0"/>
              <a:t>are appropriate for some or all of the </a:t>
            </a:r>
            <a:r>
              <a:rPr lang="en-US" altLang="en-US" smtClean="0">
                <a:solidFill>
                  <a:srgbClr val="0000FF"/>
                </a:solidFill>
              </a:rPr>
              <a:t>sequence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associative</a:t>
            </a:r>
            <a:r>
              <a:rPr lang="en-US" altLang="en-US" smtClean="0"/>
              <a:t> containers. </a:t>
            </a:r>
          </a:p>
          <a:p>
            <a:pPr>
              <a:lnSpc>
                <a:spcPct val="110000"/>
              </a:lnSpc>
            </a:pPr>
            <a:r>
              <a:rPr lang="en-US" altLang="en-US" b="1" smtClean="0">
                <a:solidFill>
                  <a:srgbClr val="008000"/>
                </a:solidFill>
              </a:rPr>
              <a:t>The algorithms operate on container elements only indirectly through iterators.</a:t>
            </a:r>
          </a:p>
          <a:p>
            <a:pPr>
              <a:lnSpc>
                <a:spcPct val="110000"/>
              </a:lnSpc>
            </a:pPr>
            <a:r>
              <a:rPr lang="en-US" altLang="en-US" smtClean="0"/>
              <a:t>Many algorithms operate on </a:t>
            </a:r>
            <a:r>
              <a:rPr lang="en-US" altLang="en-US" smtClean="0">
                <a:solidFill>
                  <a:srgbClr val="C00000"/>
                </a:solidFill>
              </a:rPr>
              <a:t>sequences</a:t>
            </a:r>
            <a:r>
              <a:rPr lang="en-US" altLang="en-US" smtClean="0"/>
              <a:t> of elements defined by iterators pointing to the </a:t>
            </a:r>
            <a:r>
              <a:rPr lang="en-US" altLang="en-US" smtClean="0">
                <a:solidFill>
                  <a:srgbClr val="008000"/>
                </a:solidFill>
              </a:rPr>
              <a:t>first element </a:t>
            </a:r>
            <a:r>
              <a:rPr lang="en-US" altLang="en-US" smtClean="0"/>
              <a:t>of the sequence and to </a:t>
            </a:r>
            <a:r>
              <a:rPr lang="en-US" altLang="en-US" smtClean="0">
                <a:solidFill>
                  <a:srgbClr val="008000"/>
                </a:solidFill>
              </a:rPr>
              <a:t>one element past the last element</a:t>
            </a:r>
            <a:r>
              <a:rPr lang="en-US" altLang="en-US" smtClean="0"/>
              <a:t>.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15.5  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Containers</a:t>
            </a:r>
            <a:endParaRPr lang="en-US" dirty="0" smtClean="0"/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C++ Standard Template Library provides five sequence containers:</a:t>
            </a:r>
          </a:p>
          <a:p>
            <a:pPr lvl="1"/>
            <a:r>
              <a:rPr lang="en-US" altLang="en-US" sz="2800" smtClean="0">
                <a:solidFill>
                  <a:srgbClr val="0000FF"/>
                </a:solidFill>
              </a:rPr>
              <a:t>array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00FF"/>
                </a:solidFill>
              </a:rPr>
              <a:t>vector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00FF"/>
                </a:solidFill>
              </a:rPr>
              <a:t>deque</a:t>
            </a:r>
            <a:r>
              <a:rPr lang="en-US" altLang="en-US" sz="2800" smtClean="0"/>
              <a:t>, </a:t>
            </a:r>
            <a:r>
              <a:rPr lang="en-US" altLang="en-US" sz="2800" smtClean="0">
                <a:solidFill>
                  <a:srgbClr val="0000FF"/>
                </a:solidFill>
              </a:rPr>
              <a:t>list</a:t>
            </a:r>
            <a:r>
              <a:rPr lang="en-US" altLang="en-US" sz="2800" smtClean="0"/>
              <a:t> and </a:t>
            </a:r>
            <a:r>
              <a:rPr lang="en-US" altLang="en-US" sz="2800" smtClean="0">
                <a:solidFill>
                  <a:srgbClr val="0000FF"/>
                </a:solidFill>
              </a:rPr>
              <a:t>forward_li</a:t>
            </a:r>
            <a:r>
              <a:rPr lang="en-US" altLang="en-US" sz="2800" smtClean="0"/>
              <a:t>st</a:t>
            </a:r>
            <a:r>
              <a:rPr lang="en-US" altLang="en-US" smtClean="0"/>
              <a:t>.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Class templates </a:t>
            </a:r>
            <a:r>
              <a:rPr lang="en-US" altLang="en-US" smtClean="0">
                <a:solidFill>
                  <a:srgbClr val="0000FF"/>
                </a:solidFill>
              </a:rPr>
              <a:t>array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vector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deque</a:t>
            </a:r>
            <a:r>
              <a:rPr lang="en-US" altLang="en-US" smtClean="0"/>
              <a:t> are based on </a:t>
            </a:r>
            <a:r>
              <a:rPr lang="en-US" altLang="en-US" u="sng" smtClean="0"/>
              <a:t>built-in arrays</a:t>
            </a:r>
            <a:r>
              <a:rPr lang="en-US" altLang="en-US" smtClean="0"/>
              <a:t>.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Class templates </a:t>
            </a:r>
            <a:r>
              <a:rPr lang="en-US" altLang="en-US" smtClean="0">
                <a:solidFill>
                  <a:srgbClr val="0000FF"/>
                </a:solidFill>
              </a:rPr>
              <a:t>list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forward_list</a:t>
            </a:r>
            <a:r>
              <a:rPr lang="en-US" altLang="en-US" smtClean="0"/>
              <a:t> implement </a:t>
            </a:r>
            <a:r>
              <a:rPr lang="en-US" altLang="en-US" u="sng" smtClean="0"/>
              <a:t>linked-list data structures</a:t>
            </a:r>
            <a:r>
              <a:rPr lang="en-US" altLang="en-US" smtClean="0"/>
              <a:t>, which we discuss in Chapter 19.</a:t>
            </a: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15.5  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Containers (Cont.)</a:t>
            </a:r>
            <a:endParaRPr lang="en-US" dirty="0" smtClean="0"/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Performance</a:t>
            </a:r>
            <a:r>
              <a:rPr lang="en-US" smtClean="0"/>
              <a:t> and Choosing the </a:t>
            </a:r>
            <a:r>
              <a:rPr lang="en-US" u="sng" smtClean="0"/>
              <a:t>Appropriate Container</a:t>
            </a:r>
          </a:p>
          <a:p>
            <a:r>
              <a:rPr lang="en-US" smtClean="0"/>
              <a:t>Figure 15.2 presented the operations common to most of the Standard Library containers.</a:t>
            </a:r>
          </a:p>
          <a:p>
            <a:r>
              <a:rPr lang="en-US" smtClean="0"/>
              <a:t>Beyond these operations, each container typically provides a variety of other capabilities.</a:t>
            </a:r>
          </a:p>
          <a:p>
            <a:r>
              <a:rPr lang="en-US" smtClean="0"/>
              <a:t>Many of these are common to several containers, but they’re not always equally efficient for each container.</a:t>
            </a:r>
            <a:endParaRPr lang="en-US" dirty="0" smtClean="0"/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cpphtp9_15_STL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pphtp9_15_STL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pphtp9_15_STL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Containers</a:t>
            </a:r>
            <a:r>
              <a:rPr lang="en-US" smtClean="0"/>
              <a:t>,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Algorithms</a:t>
            </a:r>
          </a:p>
          <a:p>
            <a:r>
              <a:rPr lang="en-US" smtClean="0"/>
              <a:t>This chapter introduces the three key components of the Standard Library - </a:t>
            </a:r>
            <a:r>
              <a:rPr lang="en-US" smtClean="0">
                <a:solidFill>
                  <a:srgbClr val="0000FF"/>
                </a:solidFill>
              </a:rPr>
              <a:t>containers</a:t>
            </a:r>
            <a:r>
              <a:rPr lang="en-US" smtClean="0">
                <a:solidFill>
                  <a:srgbClr val="C00000"/>
                </a:solidFill>
              </a:rPr>
              <a:t> (templatized data structures)</a:t>
            </a:r>
            <a:r>
              <a:rPr lang="en-US" smtClean="0"/>
              <a:t>, 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algorithms</a:t>
            </a:r>
            <a:r>
              <a:rPr lang="en-US" smtClean="0"/>
              <a:t>.</a:t>
            </a:r>
          </a:p>
          <a:p>
            <a:r>
              <a:rPr lang="en-US" smtClean="0">
                <a:solidFill>
                  <a:srgbClr val="0000FF"/>
                </a:solidFill>
              </a:rPr>
              <a:t>Containers</a:t>
            </a:r>
            <a:r>
              <a:rPr lang="en-US" smtClean="0"/>
              <a:t> are </a:t>
            </a:r>
            <a:r>
              <a:rPr lang="en-US" smtClean="0">
                <a:solidFill>
                  <a:srgbClr val="C00000"/>
                </a:solidFill>
              </a:rPr>
              <a:t>data structures </a:t>
            </a:r>
            <a:r>
              <a:rPr lang="en-US" smtClean="0"/>
              <a:t>capable of storing objects of almost any data type (there are some restrictions).</a:t>
            </a:r>
          </a:p>
          <a:p>
            <a:r>
              <a:rPr lang="en-US" smtClean="0"/>
              <a:t>We’ll see that there are </a:t>
            </a:r>
            <a:r>
              <a:rPr lang="en-US" smtClean="0">
                <a:solidFill>
                  <a:srgbClr val="0000FF"/>
                </a:solidFill>
              </a:rPr>
              <a:t>three styles of container classes</a:t>
            </a:r>
            <a:r>
              <a:rPr lang="en-US" smtClean="0"/>
              <a:t>:</a:t>
            </a: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first-class</a:t>
            </a:r>
            <a:r>
              <a:rPr lang="en-US" b="1" smtClean="0"/>
              <a:t> </a:t>
            </a:r>
            <a:r>
              <a:rPr lang="en-US" b="1" smtClean="0">
                <a:solidFill>
                  <a:srgbClr val="C00000"/>
                </a:solidFill>
              </a:rPr>
              <a:t>containers</a:t>
            </a: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container adapters</a:t>
            </a: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near containers</a:t>
            </a:r>
            <a:endParaRPr lang="en-US" b="1" dirty="0" smtClean="0"/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pphtp9_15_STL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Class template </a:t>
            </a:r>
            <a:r>
              <a:rPr lang="en-US" altLang="en-US" smtClean="0">
                <a:solidFill>
                  <a:srgbClr val="C00000"/>
                </a:solidFill>
              </a:rPr>
              <a:t>vector</a:t>
            </a:r>
            <a:r>
              <a:rPr lang="en-US" altLang="en-US" smtClean="0"/>
              <a:t> provides a </a:t>
            </a:r>
            <a:r>
              <a:rPr lang="en-US" altLang="en-US" smtClean="0">
                <a:solidFill>
                  <a:srgbClr val="0000FF"/>
                </a:solidFill>
              </a:rPr>
              <a:t>data structure</a:t>
            </a:r>
            <a:r>
              <a:rPr lang="en-US" altLang="en-US" smtClean="0"/>
              <a:t> with </a:t>
            </a:r>
            <a:r>
              <a:rPr lang="en-US" altLang="en-US" u="sng" smtClean="0"/>
              <a:t>contiguous memory locations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This enables efficient, direct access to any element of a vector via the subscript operator [ ], exactly as with a built-in array.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Like </a:t>
            </a:r>
            <a:r>
              <a:rPr lang="en-US" altLang="en-US" smtClean="0">
                <a:solidFill>
                  <a:srgbClr val="C00000"/>
                </a:solidFill>
              </a:rPr>
              <a:t>class template array</a:t>
            </a:r>
            <a:r>
              <a:rPr lang="en-US" altLang="en-US" smtClean="0"/>
              <a:t>,  template vector is most commonly used when the data in the container must be easily accessible via a subscript or will be sorted, and </a:t>
            </a:r>
            <a:r>
              <a:rPr lang="en-US" altLang="en-US" u="sng" smtClean="0"/>
              <a:t>when the number of elements may need to grow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smtClean="0">
                <a:solidFill>
                  <a:srgbClr val="008000"/>
                </a:solidFill>
              </a:rPr>
              <a:t>When a vector’s memory is exhausted, the vector allocates a larger built-in array, copies (or moves) the original elements into the new built-in array and deallocates the old built-in array.</a:t>
            </a:r>
          </a:p>
        </p:txBody>
      </p:sp>
      <p:sp>
        <p:nvSpPr>
          <p:cNvPr id="890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pphtp9_15_STL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pphtp9_15_STL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Using vectors and Iterators</a:t>
            </a:r>
          </a:p>
          <a:p>
            <a:r>
              <a:rPr lang="en-US" smtClean="0"/>
              <a:t>Figure 15.10 illustrates several functions of the vector class template.</a:t>
            </a:r>
          </a:p>
          <a:p>
            <a:r>
              <a:rPr lang="en-US" smtClean="0">
                <a:solidFill>
                  <a:srgbClr val="008000"/>
                </a:solidFill>
              </a:rPr>
              <a:t>Many of these functions are available in every first-class container.</a:t>
            </a:r>
          </a:p>
          <a:p>
            <a:r>
              <a:rPr lang="en-US" smtClean="0"/>
              <a:t>You must include </a:t>
            </a:r>
            <a:r>
              <a:rPr lang="en-US" smtClean="0">
                <a:solidFill>
                  <a:srgbClr val="008000"/>
                </a:solidFill>
              </a:rPr>
              <a:t>header &lt;vector</a:t>
            </a:r>
            <a:r>
              <a:rPr lang="en-US" smtClean="0"/>
              <a:t>&gt; to use class template vector.</a:t>
            </a:r>
            <a:endParaRPr lang="en-US" dirty="0" smtClean="0"/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pphtp9_15_STL_Page_3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461963"/>
            <a:ext cx="520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size_t</a:t>
            </a:r>
            <a:r>
              <a:rPr lang="en-US" smtClean="0">
                <a:solidFill>
                  <a:srgbClr val="C00000"/>
                </a:solidFill>
              </a:rPr>
              <a:t> is an unsigned int – equivalent to unsigned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00800" y="4536830"/>
            <a:ext cx="11430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2800" y="26670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  <a:latin typeface="Calibri" panose="020F0502020204030204" pitchFamily="34" charset="0"/>
              </a:rPr>
              <a:t>keywords </a:t>
            </a:r>
            <a:r>
              <a:rPr lang="en-US" smtClean="0">
                <a:solidFill>
                  <a:srgbClr val="0000FF"/>
                </a:solidFill>
                <a:latin typeface="Calibri" panose="020F0502020204030204" pitchFamily="34" charset="0"/>
              </a:rPr>
              <a:t>typename</a:t>
            </a:r>
            <a:r>
              <a:rPr lang="en-US" smtClean="0">
                <a:solidFill>
                  <a:srgbClr val="C00000"/>
                </a:solidFill>
                <a:latin typeface="Calibri" panose="020F0502020204030204" pitchFamily="34" charset="0"/>
              </a:rPr>
              <a:t> or </a:t>
            </a:r>
            <a:r>
              <a:rPr lang="en-US" smtClean="0">
                <a:solidFill>
                  <a:srgbClr val="0000FF"/>
                </a:solidFill>
                <a:latin typeface="Calibri" panose="020F0502020204030204" pitchFamily="34" charset="0"/>
              </a:rPr>
              <a:t>class</a:t>
            </a:r>
            <a:r>
              <a:rPr lang="en-US" smtClean="0">
                <a:solidFill>
                  <a:srgbClr val="C00000"/>
                </a:solidFill>
                <a:latin typeface="Calibri" panose="020F0502020204030204" pitchFamily="34" charset="0"/>
              </a:rPr>
              <a:t> are allowed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878015" y="2602523"/>
            <a:ext cx="533400" cy="2608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2400" y="2362200"/>
            <a:ext cx="1143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pphtp9_15_STL_Page_3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7398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401004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Notice in the code below that </a:t>
            </a:r>
            <a:r>
              <a:rPr lang="en-US" smtClean="0">
                <a:solidFill>
                  <a:srgbClr val="0000FF"/>
                </a:solidFill>
              </a:rPr>
              <a:t>begin( ) </a:t>
            </a:r>
            <a:r>
              <a:rPr lang="en-US" smtClean="0">
                <a:solidFill>
                  <a:srgbClr val="C00000"/>
                </a:solidFill>
              </a:rPr>
              <a:t>and </a:t>
            </a:r>
            <a:r>
              <a:rPr lang="en-US" smtClean="0">
                <a:solidFill>
                  <a:srgbClr val="0000FF"/>
                </a:solidFill>
              </a:rPr>
              <a:t>end( ) </a:t>
            </a:r>
            <a:r>
              <a:rPr lang="en-US" smtClean="0">
                <a:solidFill>
                  <a:srgbClr val="C00000"/>
                </a:solidFill>
              </a:rPr>
              <a:t>are NOT member functions. These are functions that take a </a:t>
            </a:r>
            <a:r>
              <a:rPr lang="en-US" u="sng" smtClean="0">
                <a:solidFill>
                  <a:srgbClr val="C00000"/>
                </a:solidFill>
              </a:rPr>
              <a:t>container</a:t>
            </a:r>
            <a:r>
              <a:rPr lang="en-US" smtClean="0">
                <a:solidFill>
                  <a:srgbClr val="C00000"/>
                </a:solidFill>
              </a:rPr>
              <a:t> or a </a:t>
            </a:r>
            <a:r>
              <a:rPr lang="en-US" u="sng" smtClean="0">
                <a:solidFill>
                  <a:srgbClr val="C00000"/>
                </a:solidFill>
              </a:rPr>
              <a:t>c-style array</a:t>
            </a:r>
            <a:r>
              <a:rPr lang="en-US" smtClean="0">
                <a:solidFill>
                  <a:srgbClr val="C00000"/>
                </a:solidFill>
              </a:rPr>
              <a:t> as an argument!  values is a c-style array.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14800" y="2514600"/>
            <a:ext cx="0" cy="381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81002" y="2547080"/>
            <a:ext cx="0" cy="381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pphtp9_15_STL_Page_3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FF"/>
                </a:solidFill>
              </a:rPr>
              <a:t>Creating a vector</a:t>
            </a:r>
          </a:p>
          <a:p>
            <a:r>
              <a:rPr lang="en-US" smtClean="0"/>
              <a:t>Line 14 defines an </a:t>
            </a:r>
            <a:r>
              <a:rPr lang="en-US" smtClean="0">
                <a:solidFill>
                  <a:srgbClr val="008000"/>
                </a:solidFill>
              </a:rPr>
              <a:t>instance</a:t>
            </a:r>
            <a:r>
              <a:rPr lang="en-US" smtClean="0"/>
              <a:t> called integers of class template vector that stores int values.</a:t>
            </a:r>
          </a:p>
          <a:p>
            <a:r>
              <a:rPr lang="en-US" smtClean="0"/>
              <a:t>When this object is instantiated, an empty vector is created with </a:t>
            </a:r>
            <a:r>
              <a:rPr lang="en-US" smtClean="0">
                <a:solidFill>
                  <a:srgbClr val="0000FF"/>
                </a:solidFill>
              </a:rPr>
              <a:t>size 0 </a:t>
            </a:r>
            <a:r>
              <a:rPr lang="en-US" smtClean="0"/>
              <a:t>(i.e., the number of elements stored in the vector) and </a:t>
            </a:r>
            <a:r>
              <a:rPr lang="en-US" smtClean="0">
                <a:solidFill>
                  <a:srgbClr val="0000FF"/>
                </a:solidFill>
              </a:rPr>
              <a:t>capacity 0 </a:t>
            </a:r>
            <a:r>
              <a:rPr lang="en-US" smtClean="0"/>
              <a:t>(i.e., the number of elements that can be stored without allocating more memory to the vector).</a:t>
            </a:r>
            <a:endParaRPr lang="en-US" dirty="0" smtClean="0"/>
          </a:p>
        </p:txBody>
      </p:sp>
      <p:sp>
        <p:nvSpPr>
          <p:cNvPr id="993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vector Sequence Container</a:t>
            </a:r>
            <a:endParaRPr lang="en-US" dirty="0" smtClean="0"/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Member Functions </a:t>
            </a:r>
            <a:r>
              <a:rPr lang="en-US" smtClean="0">
                <a:solidFill>
                  <a:srgbClr val="0000FF"/>
                </a:solidFill>
              </a:rPr>
              <a:t>size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capacity </a:t>
            </a:r>
          </a:p>
          <a:p>
            <a:pPr>
              <a:lnSpc>
                <a:spcPct val="110000"/>
              </a:lnSpc>
            </a:pPr>
            <a:r>
              <a:rPr lang="en-US" smtClean="0"/>
              <a:t>Lines 16 and 17 demonstrate the size and capacity functions; each initially returns 0 for vector v in this example.</a:t>
            </a:r>
          </a:p>
          <a:p>
            <a:pPr>
              <a:lnSpc>
                <a:spcPct val="110000"/>
              </a:lnSpc>
            </a:pPr>
            <a:r>
              <a:rPr lang="en-US" smtClean="0"/>
              <a:t>Function </a:t>
            </a:r>
            <a:r>
              <a:rPr lang="en-US" smtClean="0">
                <a:solidFill>
                  <a:srgbClr val="0000FF"/>
                </a:solidFill>
              </a:rPr>
              <a:t>size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available in every container </a:t>
            </a:r>
            <a:r>
              <a:rPr lang="en-US" u="sng" smtClean="0"/>
              <a:t>except forward_List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returns the number of elements currently stored in the container.</a:t>
            </a:r>
          </a:p>
          <a:p>
            <a:pPr>
              <a:lnSpc>
                <a:spcPct val="110000"/>
              </a:lnSpc>
            </a:pPr>
            <a:r>
              <a:rPr lang="en-US" smtClean="0"/>
              <a:t>Function </a:t>
            </a:r>
            <a:r>
              <a:rPr lang="en-US" smtClean="0">
                <a:solidFill>
                  <a:srgbClr val="0000FF"/>
                </a:solidFill>
              </a:rPr>
              <a:t>capacity</a:t>
            </a:r>
            <a:r>
              <a:rPr lang="en-US" smtClean="0"/>
              <a:t> (specific to vector and deque) </a:t>
            </a:r>
          </a:p>
          <a:p>
            <a:pPr lvl="1">
              <a:lnSpc>
                <a:spcPct val="110000"/>
              </a:lnSpc>
            </a:pPr>
            <a:r>
              <a:rPr lang="en-US" smtClean="0"/>
              <a:t>returns the number of elements that can be stored in the vector before the vector needs to dynamically resize itself to accommodate more elements.</a:t>
            </a:r>
          </a:p>
          <a:p>
            <a:pPr>
              <a:lnSpc>
                <a:spcPct val="110000"/>
              </a:lnSpc>
            </a:pPr>
            <a:endParaRPr lang="en-US" smtClean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993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>
                <a:solidFill>
                  <a:srgbClr val="0000FF"/>
                </a:solidFill>
              </a:rPr>
              <a:t>Common Member Functions </a:t>
            </a:r>
            <a:r>
              <a:rPr lang="en-US" sz="2800" smtClean="0"/>
              <a:t>Among Containers</a:t>
            </a:r>
          </a:p>
          <a:p>
            <a:r>
              <a:rPr lang="en-US" smtClean="0"/>
              <a:t>Each container has </a:t>
            </a:r>
            <a:r>
              <a:rPr lang="en-US" smtClean="0">
                <a:solidFill>
                  <a:srgbClr val="0000FF"/>
                </a:solidFill>
              </a:rPr>
              <a:t>associated member functions</a:t>
            </a:r>
            <a:r>
              <a:rPr lang="en-US" smtClean="0"/>
              <a:t>—a subset of these is defined in all containers.</a:t>
            </a:r>
          </a:p>
          <a:p>
            <a:r>
              <a:rPr lang="en-US" smtClean="0"/>
              <a:t>We illustrate most of this common functionality in our examples of </a:t>
            </a:r>
            <a:r>
              <a:rPr lang="en-US" b="1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 (which was introduced in Chapter 7), </a:t>
            </a:r>
            <a:r>
              <a:rPr lang="en-US" b="1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(which was introduced in Chapter 7 and we cover in more depth here), </a:t>
            </a:r>
            <a:r>
              <a:rPr lang="en-US" b="1" smtClean="0">
                <a:solidFill>
                  <a:srgbClr val="C00000"/>
                </a:solidFill>
              </a:rPr>
              <a:t>list</a:t>
            </a:r>
            <a:r>
              <a:rPr lang="en-US" smtClean="0"/>
              <a:t> (Section 15.5.2) and </a:t>
            </a:r>
            <a:r>
              <a:rPr lang="en-US" b="1" smtClean="0">
                <a:solidFill>
                  <a:srgbClr val="C00000"/>
                </a:solidFill>
              </a:rPr>
              <a:t>deque</a:t>
            </a:r>
            <a:r>
              <a:rPr lang="en-US" smtClean="0"/>
              <a:t> (Section 15.5.3).</a:t>
            </a:r>
            <a:endParaRPr lang="en-US" dirty="0" smtClean="0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21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vector Member Function </a:t>
            </a:r>
            <a:r>
              <a:rPr lang="en-US" smtClean="0">
                <a:solidFill>
                  <a:srgbClr val="0000FF"/>
                </a:solidFill>
              </a:rPr>
              <a:t>push_back</a:t>
            </a:r>
            <a:r>
              <a:rPr lang="en-US" smtClean="0"/>
              <a:t> </a:t>
            </a:r>
          </a:p>
          <a:p>
            <a:r>
              <a:rPr lang="en-US" smtClean="0"/>
              <a:t>Lines 20–22 use function push_back</a:t>
            </a:r>
          </a:p>
          <a:p>
            <a:pPr lvl="1"/>
            <a:r>
              <a:rPr lang="en-US" smtClean="0"/>
              <a:t>available in </a:t>
            </a:r>
            <a:r>
              <a:rPr lang="en-US" u="sng" smtClean="0"/>
              <a:t>sequence containers </a:t>
            </a:r>
            <a:r>
              <a:rPr lang="en-US" smtClean="0"/>
              <a:t>other than </a:t>
            </a:r>
            <a:r>
              <a:rPr lang="en-US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forward_list</a:t>
            </a:r>
            <a:r>
              <a:rPr lang="en-US" smtClean="0"/>
              <a:t> (vector, dequeue, list) to add an element to the end of the vector.</a:t>
            </a:r>
          </a:p>
          <a:p>
            <a:r>
              <a:rPr lang="en-US" smtClean="0"/>
              <a:t>If an element is added to a full vector, the vector increases its size - </a:t>
            </a:r>
            <a:r>
              <a:rPr lang="en-US" u="sng" smtClean="0"/>
              <a:t>some implementations have the vector double its capacity</a:t>
            </a:r>
            <a:r>
              <a:rPr lang="en-US" smtClean="0"/>
              <a:t>.</a:t>
            </a:r>
          </a:p>
          <a:p>
            <a:r>
              <a:rPr lang="en-US" u="sng" smtClean="0"/>
              <a:t>Sequence containers</a:t>
            </a:r>
            <a:r>
              <a:rPr lang="en-US" smtClean="0"/>
              <a:t> other than </a:t>
            </a:r>
            <a:r>
              <a:rPr lang="en-US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also provide a </a:t>
            </a:r>
            <a:r>
              <a:rPr lang="en-US" smtClean="0">
                <a:solidFill>
                  <a:srgbClr val="0000FF"/>
                </a:solidFill>
              </a:rPr>
              <a:t>push_front</a:t>
            </a:r>
            <a:r>
              <a:rPr lang="en-US" smtClean="0"/>
              <a:t> function  (dequeue, list)</a:t>
            </a:r>
            <a:endParaRPr lang="en-US" dirty="0" smtClean="0"/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cpphtp9_15_STL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3657600"/>
            <a:ext cx="7924800" cy="181588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 panose="020F0502020204030204" pitchFamily="34" charset="0"/>
              </a:rPr>
              <a:t>Use </a:t>
            </a:r>
            <a:r>
              <a:rPr lang="en-US" sz="2800" smtClean="0">
                <a:solidFill>
                  <a:srgbClr val="C00000"/>
                </a:solidFill>
                <a:latin typeface="Calibri" panose="020F0502020204030204" pitchFamily="34" charset="0"/>
              </a:rPr>
              <a:t>resize</a:t>
            </a:r>
            <a:r>
              <a:rPr lang="en-US" sz="2800" smtClean="0">
                <a:latin typeface="Calibri" panose="020F0502020204030204" pitchFamily="34" charset="0"/>
              </a:rPr>
              <a:t> and </a:t>
            </a:r>
            <a:r>
              <a:rPr lang="en-US" sz="2800" smtClean="0">
                <a:solidFill>
                  <a:srgbClr val="C00000"/>
                </a:solidFill>
                <a:latin typeface="Calibri" panose="020F0502020204030204" pitchFamily="34" charset="0"/>
              </a:rPr>
              <a:t>reserve</a:t>
            </a:r>
            <a:r>
              <a:rPr lang="en-US" sz="2800" smtClean="0">
                <a:latin typeface="Calibri" panose="020F0502020204030204" pitchFamily="34" charset="0"/>
              </a:rPr>
              <a:t> to control space usage better</a:t>
            </a:r>
            <a:r>
              <a:rPr lang="en-US" sz="2800" smtClean="0">
                <a:latin typeface="Calibri" panose="020F0502020204030204" pitchFamily="34" charset="0"/>
              </a:rPr>
              <a:t>!</a:t>
            </a:r>
          </a:p>
          <a:p>
            <a:endParaRPr lang="en-US" sz="2800">
              <a:latin typeface="Calibri" panose="020F0502020204030204" pitchFamily="34" charset="0"/>
            </a:endParaRPr>
          </a:p>
          <a:p>
            <a:r>
              <a:rPr lang="en-US" sz="2800" smtClean="0">
                <a:latin typeface="Calibri" panose="020F0502020204030204" pitchFamily="34" charset="0"/>
              </a:rPr>
              <a:t>C++11 provides a “shrink_to_fit” member function for class vector.</a:t>
            </a:r>
            <a:endParaRPr lang="en-US" sz="2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Updated size and capacity After Modifying a vector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24 and 25 use </a:t>
            </a:r>
            <a:r>
              <a:rPr lang="en-US" smtClean="0">
                <a:solidFill>
                  <a:srgbClr val="0000FF"/>
                </a:solidFill>
              </a:rPr>
              <a:t>size</a:t>
            </a:r>
            <a:r>
              <a:rPr lang="en-US" smtClean="0"/>
              <a:t> and ca</a:t>
            </a:r>
            <a:r>
              <a:rPr lang="en-US" smtClean="0">
                <a:solidFill>
                  <a:srgbClr val="0000FF"/>
                </a:solidFill>
              </a:rPr>
              <a:t>p</a:t>
            </a:r>
            <a:r>
              <a:rPr lang="en-US" smtClean="0"/>
              <a:t>acity to illustrate the new size and capacity of the vector after the three push_back operations.</a:t>
            </a:r>
          </a:p>
          <a:p>
            <a:pPr>
              <a:lnSpc>
                <a:spcPct val="120000"/>
              </a:lnSpc>
            </a:pPr>
            <a:r>
              <a:rPr lang="en-US" smtClean="0"/>
              <a:t>Function size returns 3 (the number of elements added to the vector)</a:t>
            </a:r>
          </a:p>
          <a:p>
            <a:pPr>
              <a:lnSpc>
                <a:spcPct val="120000"/>
              </a:lnSpc>
            </a:pPr>
            <a:r>
              <a:rPr lang="en-US" smtClean="0"/>
              <a:t>Function capacity returns 4  (though this could vary by compiler) indicating that we can add one more element before the vector needs to add more memory.</a:t>
            </a:r>
          </a:p>
          <a:p>
            <a:pPr>
              <a:lnSpc>
                <a:spcPct val="120000"/>
              </a:lnSpc>
            </a:pPr>
            <a:r>
              <a:rPr lang="en-US" smtClean="0"/>
              <a:t>When we added the first element, the vector allocated space for one element, and the size became 1 to indicate that the vector contained only one element.</a:t>
            </a:r>
            <a:endParaRPr lang="en-US" dirty="0" smtClean="0"/>
          </a:p>
        </p:txBody>
      </p:sp>
      <p:sp>
        <p:nvSpPr>
          <p:cNvPr id="1024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When we added the second element, the capacity doubled to 2 and the size became 2 as well.</a:t>
            </a:r>
          </a:p>
          <a:p>
            <a:r>
              <a:rPr lang="en-US" altLang="en-US" smtClean="0"/>
              <a:t>When we added the third element, the capacity doubled again to 4.</a:t>
            </a:r>
          </a:p>
          <a:p>
            <a:r>
              <a:rPr lang="en-US" altLang="en-US" smtClean="0"/>
              <a:t>So we can actually add another element before the vector needs to allocate more space.</a:t>
            </a:r>
          </a:p>
          <a:p>
            <a:r>
              <a:rPr lang="en-US" altLang="en-US" smtClean="0"/>
              <a:t>When the vector eventually fills its allocated capacity and the program attempts to add one more element to the vector, </a:t>
            </a:r>
            <a:r>
              <a:rPr lang="en-US" altLang="en-US" smtClean="0">
                <a:solidFill>
                  <a:srgbClr val="008000"/>
                </a:solidFill>
              </a:rPr>
              <a:t>the vector will double its capacity to eight elements</a:t>
            </a:r>
            <a:r>
              <a:rPr lang="en-US" altLang="en-US" smtClean="0"/>
              <a:t>. </a:t>
            </a:r>
          </a:p>
        </p:txBody>
      </p:sp>
      <p:sp>
        <p:nvSpPr>
          <p:cNvPr id="1034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>
                <a:solidFill>
                  <a:srgbClr val="0000FF"/>
                </a:solidFill>
              </a:rPr>
              <a:t>vector Growth</a:t>
            </a:r>
          </a:p>
          <a:p>
            <a:r>
              <a:rPr lang="en-US" smtClean="0"/>
              <a:t>The manner in which a vector grows to accommodate more elements - a time consuming operation—is not specified by the C++ Standard.</a:t>
            </a:r>
          </a:p>
          <a:p>
            <a:r>
              <a:rPr lang="en-US" smtClean="0">
                <a:solidFill>
                  <a:srgbClr val="008000"/>
                </a:solidFill>
              </a:rPr>
              <a:t>C++ library implementers use various clever schemes to minimize the overhead of resizing a vector.</a:t>
            </a:r>
          </a:p>
          <a:p>
            <a:r>
              <a:rPr lang="en-US" smtClean="0"/>
              <a:t>Hence, the output of this program may vary, depending on the version of vector that comes with your compiler.</a:t>
            </a:r>
          </a:p>
          <a:p>
            <a:r>
              <a:rPr lang="en-US" smtClean="0"/>
              <a:t>Some library implementers allocate a large initial capacity.</a:t>
            </a:r>
          </a:p>
          <a:p>
            <a:r>
              <a:rPr lang="en-US" smtClean="0"/>
              <a:t>If a vector stores a small number of elements, such capacity may be a waste of space.</a:t>
            </a:r>
            <a:endParaRPr lang="en-US" dirty="0" smtClean="0"/>
          </a:p>
        </p:txBody>
      </p:sp>
      <p:sp>
        <p:nvSpPr>
          <p:cNvPr id="1044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However, it can greatly improve performance if a program adds many elements to a vector and does not have to reallocate memory to accommodate those elements.</a:t>
            </a:r>
          </a:p>
          <a:p>
            <a:r>
              <a:rPr lang="en-US" altLang="en-US" b="1" smtClean="0">
                <a:solidFill>
                  <a:srgbClr val="008000"/>
                </a:solidFill>
              </a:rPr>
              <a:t>This is a classic </a:t>
            </a:r>
            <a:r>
              <a:rPr lang="en-US" altLang="en-US" b="1" smtClean="0">
                <a:solidFill>
                  <a:srgbClr val="0000FF"/>
                </a:solidFill>
              </a:rPr>
              <a:t>space / time </a:t>
            </a:r>
            <a:r>
              <a:rPr lang="en-US" altLang="en-US" b="1" smtClean="0">
                <a:solidFill>
                  <a:srgbClr val="008000"/>
                </a:solidFill>
              </a:rPr>
              <a:t>trade-off</a:t>
            </a:r>
            <a:r>
              <a:rPr lang="en-US" altLang="en-US" b="1" smtClean="0"/>
              <a:t>.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Library implementers must balance the amount of memory used against the amount of time required to perform various vector operations.</a:t>
            </a:r>
            <a:r>
              <a:rPr lang="en-US" altLang="en-US" smtClean="0"/>
              <a:t> </a:t>
            </a: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38" y="76200"/>
            <a:ext cx="8229600" cy="1143000"/>
          </a:xfrm>
        </p:spPr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>
          <a:xfrm>
            <a:off x="451338" y="1219200"/>
            <a:ext cx="8229600" cy="499586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Outputting Built-in Array Contents with Pointers 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29–30 demonstrate how to output the contents of the </a:t>
            </a:r>
            <a:r>
              <a:rPr lang="en-US" smtClean="0">
                <a:solidFill>
                  <a:srgbClr val="0000FF"/>
                </a:solidFill>
              </a:rPr>
              <a:t>built-in array values</a:t>
            </a:r>
            <a:r>
              <a:rPr lang="en-US" smtClean="0"/>
              <a:t> using </a:t>
            </a:r>
            <a:r>
              <a:rPr lang="en-US" smtClean="0">
                <a:solidFill>
                  <a:srgbClr val="C00000"/>
                </a:solidFill>
              </a:rPr>
              <a:t>pointers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pointer arit</a:t>
            </a:r>
            <a:r>
              <a:rPr lang="en-US" smtClean="0"/>
              <a:t>hmetic.</a:t>
            </a:r>
          </a:p>
          <a:p>
            <a:pPr>
              <a:lnSpc>
                <a:spcPct val="120000"/>
              </a:lnSpc>
            </a:pPr>
            <a:r>
              <a:rPr lang="en-US" smtClean="0"/>
              <a:t>Pointers into a built-in array can be used as iterators.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C00000"/>
                </a:solidFill>
              </a:rPr>
              <a:t>Conversely</a:t>
            </a:r>
            <a:r>
              <a:rPr lang="en-US" smtClean="0"/>
              <a:t>, iterators can be used as pointers into a built-in array (this makes more sense to me…)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Function</a:t>
            </a:r>
            <a:r>
              <a:rPr lang="en-US" smtClean="0"/>
              <a:t> </a:t>
            </a:r>
            <a:r>
              <a:rPr lang="en-US" smtClean="0">
                <a:solidFill>
                  <a:srgbClr val="C00000"/>
                </a:solidFill>
              </a:rPr>
              <a:t>begin</a:t>
            </a:r>
            <a:r>
              <a:rPr lang="en-US" smtClean="0"/>
              <a:t> returns an </a:t>
            </a:r>
            <a:r>
              <a:rPr lang="en-US" smtClean="0">
                <a:solidFill>
                  <a:srgbClr val="C00000"/>
                </a:solidFill>
              </a:rPr>
              <a:t>iterator</a:t>
            </a:r>
            <a:r>
              <a:rPr lang="en-US" smtClean="0"/>
              <a:t> pointing to the built-in array’s first element and </a:t>
            </a:r>
            <a:r>
              <a:rPr lang="en-US" smtClean="0">
                <a:solidFill>
                  <a:srgbClr val="0000FF"/>
                </a:solidFill>
              </a:rPr>
              <a:t>function</a:t>
            </a:r>
            <a:r>
              <a:rPr lang="en-US" smtClean="0"/>
              <a:t> </a:t>
            </a:r>
            <a:r>
              <a:rPr lang="en-US" smtClean="0">
                <a:solidFill>
                  <a:srgbClr val="C00000"/>
                </a:solidFill>
              </a:rPr>
              <a:t>end</a:t>
            </a:r>
            <a:r>
              <a:rPr lang="en-US" smtClean="0"/>
              <a:t> returns an iterator representing the position one element after the end of the built-in array.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Functions begin and end may also receive container objects as arguments</a:t>
            </a:r>
            <a:r>
              <a:rPr 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Note that we use the != operator in the loop-continuation condition</a:t>
            </a:r>
            <a:r>
              <a:rPr lang="en-US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smtClean="0"/>
              <a:t>When iterating using pointers to built-in array elements, it’s common for the loop-continuation condition to test whether the pointer has reached the end of the built-in array. 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Outputting vector Contents with Iterators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33 calls function </a:t>
            </a:r>
            <a:r>
              <a:rPr lang="en-US" smtClean="0">
                <a:solidFill>
                  <a:srgbClr val="C00000"/>
                </a:solidFill>
              </a:rPr>
              <a:t>printVector</a:t>
            </a:r>
            <a:r>
              <a:rPr lang="en-US" smtClean="0"/>
              <a:t> (defined in lines 45–51) to output the contents of a vector using iterators.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function receives a </a:t>
            </a:r>
            <a:r>
              <a:rPr lang="en-US" smtClean="0">
                <a:solidFill>
                  <a:srgbClr val="008000"/>
                </a:solidFill>
              </a:rPr>
              <a:t>reference to a const vector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for statement in lines 48–50 initializes control variable constIterator using vector member function </a:t>
            </a:r>
            <a:r>
              <a:rPr lang="en-US" smtClean="0">
                <a:solidFill>
                  <a:srgbClr val="C00000"/>
                </a:solidFill>
              </a:rPr>
              <a:t>cbegin</a:t>
            </a:r>
            <a:r>
              <a:rPr lang="en-US" smtClean="0"/>
              <a:t> (</a:t>
            </a:r>
            <a:r>
              <a:rPr lang="en-US" smtClean="0">
                <a:solidFill>
                  <a:srgbClr val="008000"/>
                </a:solidFill>
              </a:rPr>
              <a:t>new in C++11</a:t>
            </a:r>
            <a:r>
              <a:rPr lang="en-US" smtClean="0"/>
              <a:t>), which returns a </a:t>
            </a:r>
            <a:r>
              <a:rPr lang="en-US" smtClean="0">
                <a:solidFill>
                  <a:srgbClr val="C00000"/>
                </a:solidFill>
              </a:rPr>
              <a:t>const_iterator</a:t>
            </a:r>
            <a:r>
              <a:rPr lang="en-US" smtClean="0"/>
              <a:t> to the vector’s first element. </a:t>
            </a:r>
          </a:p>
          <a:p>
            <a:pPr>
              <a:lnSpc>
                <a:spcPct val="120000"/>
              </a:lnSpc>
            </a:pPr>
            <a:r>
              <a:rPr lang="en-US" smtClean="0"/>
              <a:t>We </a:t>
            </a:r>
            <a:r>
              <a:rPr lang="en-US" u="sng" smtClean="0"/>
              <a:t>infer</a:t>
            </a:r>
            <a:r>
              <a:rPr lang="en-US" smtClean="0"/>
              <a:t> the control variable’s type (vector&lt;int&gt;::const_iterator) using the </a:t>
            </a:r>
            <a:r>
              <a:rPr lang="en-US" smtClean="0">
                <a:solidFill>
                  <a:srgbClr val="C00000"/>
                </a:solidFill>
              </a:rPr>
              <a:t>auto</a:t>
            </a:r>
            <a:r>
              <a:rPr lang="en-US" smtClean="0"/>
              <a:t> keyword. </a:t>
            </a:r>
          </a:p>
          <a:p>
            <a:pPr>
              <a:lnSpc>
                <a:spcPct val="120000"/>
              </a:lnSpc>
            </a:pPr>
            <a:r>
              <a:rPr lang="en-US" smtClean="0"/>
              <a:t>Prior to C++11, you would have used the overloaded begin member function to get the const_iterator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when called on a const container, begin returns a const_iterator. The other version of begin returns an iterator that can be used for non-const containers. 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mtClean="0"/>
              <a:t>The loop continues as long as constIterator has not reached the end of the vector.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This is determined by comparing constIterator to the result of calling the vector’s </a:t>
            </a:r>
            <a:r>
              <a:rPr lang="en-US" altLang="en-US" smtClean="0">
                <a:solidFill>
                  <a:srgbClr val="C00000"/>
                </a:solidFill>
              </a:rPr>
              <a:t>cend</a:t>
            </a:r>
            <a:r>
              <a:rPr lang="en-US" altLang="en-US" smtClean="0"/>
              <a:t> member function (</a:t>
            </a:r>
            <a:r>
              <a:rPr lang="en-US" altLang="en-US" smtClean="0">
                <a:solidFill>
                  <a:srgbClr val="008000"/>
                </a:solidFill>
              </a:rPr>
              <a:t>also new in C++11</a:t>
            </a:r>
            <a:r>
              <a:rPr lang="en-US" altLang="en-US" smtClean="0"/>
              <a:t>), which returns a </a:t>
            </a:r>
            <a:r>
              <a:rPr lang="en-US" altLang="en-US" smtClean="0">
                <a:solidFill>
                  <a:srgbClr val="C00000"/>
                </a:solidFill>
              </a:rPr>
              <a:t>const_iterator</a:t>
            </a:r>
            <a:r>
              <a:rPr lang="en-US" altLang="en-US" smtClean="0"/>
              <a:t> indicating the location past the last element of the vector.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If constIterator is equal to this value, the end of the vector has been reached.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Prior to C++11, you would have used the overloaded end member function to get the const_iterator. 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Functions </a:t>
            </a:r>
            <a:r>
              <a:rPr lang="en-US" altLang="en-US" smtClean="0">
                <a:solidFill>
                  <a:srgbClr val="0000FF"/>
                </a:solidFill>
              </a:rPr>
              <a:t>cbegin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begin</a:t>
            </a:r>
            <a:r>
              <a:rPr lang="en-US" altLang="en-US" smtClean="0"/>
              <a:t>, </a:t>
            </a:r>
            <a:r>
              <a:rPr lang="en-US" altLang="en-US" smtClean="0">
                <a:solidFill>
                  <a:srgbClr val="0000FF"/>
                </a:solidFill>
              </a:rPr>
              <a:t>cend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0000FF"/>
                </a:solidFill>
              </a:rPr>
              <a:t>end</a:t>
            </a:r>
            <a:r>
              <a:rPr lang="en-US" altLang="en-US" smtClean="0"/>
              <a:t> are available for all first-class containers.  (Don’t confuse these functions with MEMBER functions!)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The body of the loop dereferences constIterator to get the current element’s value. </a:t>
            </a: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expression ++constIterator (line 49) positions the iterator to the vector’s next element. </a:t>
            </a:r>
          </a:p>
          <a:p>
            <a:r>
              <a:rPr lang="en-US" altLang="en-US" smtClean="0">
                <a:solidFill>
                  <a:srgbClr val="008000"/>
                </a:solidFill>
              </a:rPr>
              <a:t>Note that lines 48–50 could have been replaced with the following range-based for statement: </a:t>
            </a: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  <a:p>
            <a:pPr marL="630238" lvl="2" indent="0">
              <a:buNone/>
            </a:pPr>
            <a:r>
              <a:rPr lang="en-US" altLang="en-US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en-US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</a:t>
            </a: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const &amp;item : integers2 )</a:t>
            </a:r>
          </a:p>
          <a:p>
            <a:pPr marL="630238" lvl="2" indent="0">
              <a:buNone/>
            </a:pPr>
            <a:r>
              <a:rPr lang="en-US" altLang="en-US" smtClean="0">
                <a:latin typeface="Consolas" panose="020B0609020204030204" pitchFamily="49" charset="0"/>
                <a:cs typeface="Consolas" panose="020B0609020204030204" pitchFamily="49" charset="0"/>
              </a:rPr>
              <a:t>    cout &lt;&lt; item &lt;&lt; ' '; </a:t>
            </a: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smtClean="0">
                <a:solidFill>
                  <a:srgbClr val="0000FF"/>
                </a:solidFill>
              </a:rPr>
              <a:t>Iterators	</a:t>
            </a:r>
          </a:p>
          <a:p>
            <a:pPr lvl="1"/>
            <a:r>
              <a:rPr lang="en-US" sz="2800" smtClean="0">
                <a:solidFill>
                  <a:srgbClr val="0000FF"/>
                </a:solidFill>
              </a:rPr>
              <a:t>“smart pointers” = iterators maintain </a:t>
            </a:r>
            <a:r>
              <a:rPr lang="en-US" sz="2800" smtClean="0">
                <a:solidFill>
                  <a:srgbClr val="C00000"/>
                </a:solidFill>
              </a:rPr>
              <a:t>state</a:t>
            </a:r>
            <a:r>
              <a:rPr lang="en-US" sz="2800" smtClean="0">
                <a:solidFill>
                  <a:srgbClr val="0000FF"/>
                </a:solidFill>
              </a:rPr>
              <a:t> data</a:t>
            </a:r>
          </a:p>
          <a:p>
            <a:r>
              <a:rPr lang="en-US" smtClean="0">
                <a:solidFill>
                  <a:srgbClr val="C00000"/>
                </a:solidFill>
              </a:rPr>
              <a:t>Iterators, which have properties similar to those of pointers, are used to manipulate the container elements.</a:t>
            </a:r>
          </a:p>
          <a:p>
            <a:r>
              <a:rPr lang="en-US" b="1" smtClean="0">
                <a:solidFill>
                  <a:srgbClr val="008000"/>
                </a:solidFill>
              </a:rPr>
              <a:t>Built-in arrays can be manipulated by Standard Library algorithms, </a:t>
            </a:r>
            <a:r>
              <a:rPr lang="en-US" b="1" u="sng" smtClean="0">
                <a:solidFill>
                  <a:srgbClr val="008000"/>
                </a:solidFill>
              </a:rPr>
              <a:t>using pointers as </a:t>
            </a:r>
            <a:r>
              <a:rPr lang="en-US" b="1" u="sng" smtClean="0">
                <a:solidFill>
                  <a:srgbClr val="008000"/>
                </a:solidFill>
              </a:rPr>
              <a:t>iterators</a:t>
            </a:r>
            <a:r>
              <a:rPr lang="en-US" b="1" smtClean="0">
                <a:solidFill>
                  <a:srgbClr val="008000"/>
                </a:solidFill>
              </a:rPr>
              <a:t>.</a:t>
            </a:r>
            <a:endParaRPr lang="en-US" b="1" smtClean="0">
              <a:solidFill>
                <a:srgbClr val="008000"/>
              </a:solidFill>
            </a:endParaRPr>
          </a:p>
          <a:p>
            <a:r>
              <a:rPr lang="en-US" smtClean="0"/>
              <a:t>We’ll </a:t>
            </a:r>
            <a:r>
              <a:rPr lang="en-US" smtClean="0"/>
              <a:t>see that manipulating containers with iterators is convenient and provides tremendous expressive power when combined with Standard Library algorithms—in some cases, reducing many lines of code to a single statement.</a:t>
            </a:r>
            <a:endParaRPr lang="en-US" dirty="0" smtClean="0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cpphtp9_15_STL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Displaying the vector’s Contents in Reverse with </a:t>
            </a:r>
            <a:r>
              <a:rPr lang="en-US" smtClean="0">
                <a:solidFill>
                  <a:srgbClr val="0000FF"/>
                </a:solidFill>
              </a:rPr>
              <a:t>const_reverse_iterators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37–39 use a for statement (similar to the one in printVector) to iterate through the vector in reverse. 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C00000"/>
                </a:solidFill>
              </a:rPr>
              <a:t>C++11 </a:t>
            </a:r>
            <a:r>
              <a:rPr lang="en-US" smtClean="0"/>
              <a:t>now includes vector member function </a:t>
            </a:r>
            <a:r>
              <a:rPr lang="en-US" smtClean="0">
                <a:solidFill>
                  <a:srgbClr val="0000FF"/>
                </a:solidFill>
              </a:rPr>
              <a:t>crbegin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crend</a:t>
            </a:r>
            <a:r>
              <a:rPr lang="en-US" smtClean="0"/>
              <a:t> which return </a:t>
            </a:r>
            <a:r>
              <a:rPr lang="en-US" smtClean="0">
                <a:solidFill>
                  <a:srgbClr val="0000FF"/>
                </a:solidFill>
              </a:rPr>
              <a:t>const_reverse_iterators</a:t>
            </a:r>
            <a:r>
              <a:rPr lang="en-US" smtClean="0"/>
              <a:t> that represent the starting and ending points when iterating through a container in reverse. </a:t>
            </a:r>
          </a:p>
          <a:p>
            <a:pPr>
              <a:lnSpc>
                <a:spcPct val="120000"/>
              </a:lnSpc>
            </a:pPr>
            <a:r>
              <a:rPr lang="en-US" smtClean="0"/>
              <a:t>Most first-class containers support this type of iterator. </a:t>
            </a:r>
          </a:p>
          <a:p>
            <a:pPr>
              <a:lnSpc>
                <a:spcPct val="120000"/>
              </a:lnSpc>
            </a:pPr>
            <a:r>
              <a:rPr lang="en-US" smtClean="0"/>
              <a:t>As with functions cbegin and cend, </a:t>
            </a:r>
            <a:r>
              <a:rPr lang="en-US" smtClean="0">
                <a:solidFill>
                  <a:srgbClr val="C00000"/>
                </a:solidFill>
              </a:rPr>
              <a:t>prior to C++11 </a:t>
            </a:r>
            <a:r>
              <a:rPr lang="en-US" smtClean="0"/>
              <a:t>you would have used the overloaded member functions </a:t>
            </a:r>
            <a:r>
              <a:rPr lang="en-US" smtClean="0">
                <a:solidFill>
                  <a:srgbClr val="0000FF"/>
                </a:solidFill>
              </a:rPr>
              <a:t>rbegin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rend</a:t>
            </a:r>
            <a:r>
              <a:rPr lang="en-US" smtClean="0"/>
              <a:t> to obtain </a:t>
            </a:r>
            <a:r>
              <a:rPr lang="en-US" smtClean="0">
                <a:solidFill>
                  <a:srgbClr val="0000FF"/>
                </a:solidFill>
              </a:rPr>
              <a:t>const_reverse_iterators</a:t>
            </a:r>
            <a:r>
              <a:rPr lang="en-US" smtClean="0"/>
              <a:t> or </a:t>
            </a:r>
            <a:r>
              <a:rPr lang="en-US" smtClean="0">
                <a:solidFill>
                  <a:srgbClr val="0000FF"/>
                </a:solidFill>
              </a:rPr>
              <a:t>reverse_iterators</a:t>
            </a:r>
            <a:r>
              <a:rPr lang="en-US" smtClean="0"/>
              <a:t>, based on whether the container is const.</a:t>
            </a:r>
            <a:endParaRPr lang="en-US" dirty="0" smtClean="0"/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C++11</a:t>
            </a:r>
            <a:r>
              <a:rPr lang="en-US" smtClean="0"/>
              <a:t>: </a:t>
            </a:r>
            <a:r>
              <a:rPr lang="en-US" smtClean="0">
                <a:solidFill>
                  <a:srgbClr val="0000FF"/>
                </a:solidFill>
              </a:rPr>
              <a:t>shrink_to_fit </a:t>
            </a:r>
          </a:p>
          <a:p>
            <a:r>
              <a:rPr lang="en-US" smtClean="0">
                <a:solidFill>
                  <a:srgbClr val="C00000"/>
                </a:solidFill>
              </a:rPr>
              <a:t>As of C++11</a:t>
            </a:r>
            <a:r>
              <a:rPr lang="en-US" smtClean="0"/>
              <a:t>, you can ask a </a:t>
            </a:r>
            <a:r>
              <a:rPr lang="en-US" smtClean="0">
                <a:solidFill>
                  <a:srgbClr val="0000FF"/>
                </a:solidFill>
              </a:rPr>
              <a:t>vector</a:t>
            </a:r>
            <a:r>
              <a:rPr lang="en-US" smtClean="0"/>
              <a:t> or </a:t>
            </a:r>
            <a:r>
              <a:rPr lang="en-US" smtClean="0">
                <a:solidFill>
                  <a:srgbClr val="0000FF"/>
                </a:solidFill>
              </a:rPr>
              <a:t>deque</a:t>
            </a:r>
            <a:r>
              <a:rPr lang="en-US" smtClean="0"/>
              <a:t> to return unneeded memory to the system by calling member function </a:t>
            </a:r>
            <a:r>
              <a:rPr lang="en-US" smtClean="0">
                <a:solidFill>
                  <a:srgbClr val="0000FF"/>
                </a:solidFill>
              </a:rPr>
              <a:t>shrink_to_fit</a:t>
            </a:r>
            <a:r>
              <a:rPr lang="en-US" smtClean="0"/>
              <a:t>. </a:t>
            </a:r>
          </a:p>
          <a:p>
            <a:r>
              <a:rPr lang="en-US" smtClean="0"/>
              <a:t>This requests that the container reduce its capacity to the number of elements in the container. </a:t>
            </a:r>
          </a:p>
          <a:p>
            <a:r>
              <a:rPr lang="en-US" b="1" smtClean="0">
                <a:solidFill>
                  <a:srgbClr val="008000"/>
                </a:solidFill>
              </a:rPr>
              <a:t>According to the C++ standard, implementations can ignore this request so that they can perform implementation-specific optimizations. </a:t>
            </a:r>
            <a:endParaRPr lang="en-US" b="1" dirty="0" smtClean="0">
              <a:solidFill>
                <a:srgbClr val="008000"/>
              </a:solidFill>
            </a:endParaRP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vector </a:t>
            </a:r>
            <a:r>
              <a:rPr lang="en-US" smtClean="0">
                <a:solidFill>
                  <a:srgbClr val="C00000"/>
                </a:solidFill>
              </a:rPr>
              <a:t>Element</a:t>
            </a:r>
            <a:r>
              <a:rPr lang="en-US" smtClean="0"/>
              <a:t> Manipulation </a:t>
            </a:r>
            <a:r>
              <a:rPr lang="en-US" smtClean="0">
                <a:solidFill>
                  <a:srgbClr val="0000FF"/>
                </a:solidFill>
              </a:rPr>
              <a:t>Functions</a:t>
            </a:r>
          </a:p>
          <a:p>
            <a:r>
              <a:rPr lang="en-US" smtClean="0"/>
              <a:t>Figure 15.11 illustrates functions for retrieving and manipulating vector elements. </a:t>
            </a:r>
          </a:p>
          <a:p>
            <a:r>
              <a:rPr lang="en-US" smtClean="0"/>
              <a:t>Line 16 uses an overloaded vector constructor that takes two iterators as arguments to initialize integers. </a:t>
            </a:r>
          </a:p>
          <a:p>
            <a:r>
              <a:rPr lang="en-US" smtClean="0"/>
              <a:t>Line 16 initializes integers with the contents of the array values from beginning of values up to—but not including—values.cend() (which points to the element after the end of values). </a:t>
            </a:r>
            <a:endParaRPr lang="en-US" dirty="0" smtClean="0"/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mtClean="0">
                <a:solidFill>
                  <a:srgbClr val="C00000"/>
                </a:solidFill>
              </a:rPr>
              <a:t>In C++11</a:t>
            </a:r>
            <a:r>
              <a:rPr lang="en-US" sz="2400" smtClean="0"/>
              <a:t>, you can use list initializers to initialize vectors as in: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marL="630238" lvl="2" indent="0">
              <a:buNone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vector&lt; </a:t>
            </a:r>
            <a:r>
              <a:rPr lang="en-US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&gt; integers{ 1, 2, 3, 4, 5, 6 }; </a:t>
            </a:r>
          </a:p>
          <a:p>
            <a:pPr marL="109537" indent="0">
              <a:buNone/>
            </a:pPr>
            <a:r>
              <a:rPr lang="en-US" smtClean="0">
                <a:solidFill>
                  <a:srgbClr val="C00000"/>
                </a:solidFill>
              </a:rPr>
              <a:t>or</a:t>
            </a:r>
          </a:p>
          <a:p>
            <a:pPr marL="630238" lvl="2" indent="0">
              <a:buNone/>
            </a:pP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vector&lt; </a:t>
            </a:r>
            <a:r>
              <a:rPr lang="en-US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mtClean="0">
                <a:latin typeface="Consolas" panose="020B0609020204030204" pitchFamily="49" charset="0"/>
                <a:cs typeface="Consolas" panose="020B0609020204030204" pitchFamily="49" charset="0"/>
              </a:rPr>
              <a:t> &gt; integers = { 1, 2, 3, 4, 5, 6 }; </a:t>
            </a:r>
          </a:p>
          <a:p>
            <a:endParaRPr lang="en-US" smtClean="0"/>
          </a:p>
          <a:p>
            <a:r>
              <a:rPr lang="en-US" sz="2400" b="1" smtClean="0">
                <a:solidFill>
                  <a:srgbClr val="008000"/>
                </a:solidFill>
              </a:rPr>
              <a:t>However, these are not fully supported across compilers yet.</a:t>
            </a:r>
            <a:r>
              <a:rPr lang="en-US" sz="2400" smtClean="0"/>
              <a:t> For this reason, this chapter’s examples frequently initialize other containers with array contents as in line 16.</a:t>
            </a:r>
          </a:p>
          <a:p>
            <a:endParaRPr lang="en-US" sz="2400" dirty="0" smtClean="0"/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cpphtp9_15_STL_Page_3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cpphtp9_15_STL_Page_4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pphtp9_15_STL_Page_4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pphtp9_15_STL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571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ostream_iterator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17 defines an </a:t>
            </a:r>
            <a:r>
              <a:rPr lang="en-US" smtClean="0">
                <a:solidFill>
                  <a:srgbClr val="0000FF"/>
                </a:solidFill>
              </a:rPr>
              <a:t>ostream_iterato</a:t>
            </a:r>
            <a:r>
              <a:rPr lang="en-US" smtClean="0"/>
              <a:t>r called </a:t>
            </a:r>
            <a:r>
              <a:rPr lang="en-US" smtClean="0">
                <a:solidFill>
                  <a:srgbClr val="C00000"/>
                </a:solidFill>
              </a:rPr>
              <a:t>output</a:t>
            </a:r>
            <a:r>
              <a:rPr lang="en-US" smtClean="0"/>
              <a:t> that can be used to output integers separated by single spaces via cout.</a:t>
            </a:r>
          </a:p>
          <a:p>
            <a:pPr>
              <a:lnSpc>
                <a:spcPct val="120000"/>
              </a:lnSpc>
            </a:pPr>
            <a:r>
              <a:rPr lang="en-US" smtClean="0"/>
              <a:t>An </a:t>
            </a:r>
            <a:r>
              <a:rPr lang="en-US" smtClean="0">
                <a:solidFill>
                  <a:srgbClr val="0000FF"/>
                </a:solidFill>
              </a:rPr>
              <a:t>ostream_iterator&lt; int &gt; </a:t>
            </a:r>
            <a:r>
              <a:rPr lang="en-US" smtClean="0"/>
              <a:t>outputs only values of type int or a compatible type.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 smtClean="0">
                <a:solidFill>
                  <a:srgbClr val="0000FF"/>
                </a:solidFill>
              </a:rPr>
              <a:t>first argument </a:t>
            </a:r>
            <a:r>
              <a:rPr lang="en-US" smtClean="0"/>
              <a:t>to the constructor specifies the </a:t>
            </a:r>
            <a:r>
              <a:rPr lang="en-US" smtClean="0">
                <a:solidFill>
                  <a:srgbClr val="C00000"/>
                </a:solidFill>
              </a:rPr>
              <a:t>output stream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</a:t>
            </a:r>
            <a:r>
              <a:rPr lang="en-US" smtClean="0">
                <a:solidFill>
                  <a:srgbClr val="0000FF"/>
                </a:solidFill>
              </a:rPr>
              <a:t>second argument </a:t>
            </a:r>
            <a:r>
              <a:rPr lang="en-US" smtClean="0"/>
              <a:t>is a </a:t>
            </a:r>
            <a:r>
              <a:rPr lang="en-US" smtClean="0">
                <a:solidFill>
                  <a:srgbClr val="C00000"/>
                </a:solidFill>
              </a:rPr>
              <a:t>string specifying the separator</a:t>
            </a:r>
            <a:r>
              <a:rPr lang="en-US" smtClean="0"/>
              <a:t> for the values output - in this case, the string contains a space character.</a:t>
            </a:r>
          </a:p>
          <a:p>
            <a:pPr>
              <a:lnSpc>
                <a:spcPct val="120000"/>
              </a:lnSpc>
            </a:pPr>
            <a:r>
              <a:rPr lang="en-US" smtClean="0"/>
              <a:t>We use the ostream_iterator (defined in </a:t>
            </a:r>
            <a:r>
              <a:rPr lang="en-US" smtClean="0">
                <a:solidFill>
                  <a:srgbClr val="C00000"/>
                </a:solidFill>
              </a:rPr>
              <a:t>header &lt;iterator&gt;</a:t>
            </a:r>
            <a:r>
              <a:rPr lang="en-US" smtClean="0"/>
              <a:t>) to output the contents of the vector in this example.</a:t>
            </a:r>
            <a:endParaRPr lang="en-US" dirty="0" smtClean="0"/>
          </a:p>
        </p:txBody>
      </p:sp>
      <p:sp>
        <p:nvSpPr>
          <p:cNvPr id="1198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15.1  Introduction (Cont.)</a:t>
            </a:r>
            <a:endParaRPr lang="en-US" dirty="0" smtClean="0"/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400" smtClean="0">
                <a:solidFill>
                  <a:srgbClr val="0000FF"/>
                </a:solidFill>
              </a:rPr>
              <a:t>Algorithms</a:t>
            </a:r>
          </a:p>
          <a:p>
            <a:pPr>
              <a:lnSpc>
                <a:spcPct val="120000"/>
              </a:lnSpc>
            </a:pPr>
            <a:r>
              <a:rPr lang="en-US" smtClean="0"/>
              <a:t>Standard Library algorithms are </a:t>
            </a:r>
            <a:r>
              <a:rPr lang="en-US" smtClean="0">
                <a:solidFill>
                  <a:srgbClr val="C00000"/>
                </a:solidFill>
              </a:rPr>
              <a:t>function templates </a:t>
            </a:r>
            <a:r>
              <a:rPr lang="en-US" smtClean="0"/>
              <a:t>that perform such common data manipulations as </a:t>
            </a:r>
            <a:r>
              <a:rPr lang="en-US" u="sng" smtClean="0"/>
              <a:t>searching, sorting and comparing elements (or entire containers</a:t>
            </a:r>
            <a:r>
              <a:rPr lang="en-US" smtClean="0"/>
              <a:t>).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 Standard Library provides many algorithms.</a:t>
            </a:r>
          </a:p>
          <a:p>
            <a:pPr>
              <a:lnSpc>
                <a:spcPct val="120000"/>
              </a:lnSpc>
            </a:pPr>
            <a:r>
              <a:rPr lang="en-US" b="1" smtClean="0">
                <a:solidFill>
                  <a:srgbClr val="008000"/>
                </a:solidFill>
              </a:rPr>
              <a:t>Most of them use </a:t>
            </a:r>
            <a:r>
              <a:rPr lang="en-US" b="1" smtClean="0">
                <a:solidFill>
                  <a:srgbClr val="0000FF"/>
                </a:solidFill>
              </a:rPr>
              <a:t>iterators</a:t>
            </a:r>
            <a:r>
              <a:rPr lang="en-US" b="1" smtClean="0">
                <a:solidFill>
                  <a:srgbClr val="008000"/>
                </a:solidFill>
              </a:rPr>
              <a:t> to access container elements.</a:t>
            </a:r>
          </a:p>
          <a:p>
            <a:pPr>
              <a:lnSpc>
                <a:spcPct val="120000"/>
              </a:lnSpc>
            </a:pPr>
            <a:r>
              <a:rPr lang="en-US" smtClean="0"/>
              <a:t>Each algorithm has minimum requirements for the types of iterators that can be used with it.</a:t>
            </a:r>
          </a:p>
          <a:p>
            <a:pPr>
              <a:lnSpc>
                <a:spcPct val="120000"/>
              </a:lnSpc>
            </a:pPr>
            <a:r>
              <a:rPr lang="en-US" smtClean="0"/>
              <a:t>We’ll see that containers support specific iterator types, some more powerful than others.</a:t>
            </a:r>
          </a:p>
          <a:p>
            <a:pPr>
              <a:lnSpc>
                <a:spcPct val="120000"/>
              </a:lnSpc>
            </a:pPr>
            <a:r>
              <a:rPr lang="en-US" b="1" smtClean="0">
                <a:solidFill>
                  <a:srgbClr val="008000"/>
                </a:solidFill>
              </a:rPr>
              <a:t>A container’s supported </a:t>
            </a:r>
            <a:r>
              <a:rPr lang="en-US" b="1" smtClean="0">
                <a:solidFill>
                  <a:srgbClr val="0000FF"/>
                </a:solidFill>
              </a:rPr>
              <a:t>iterator type </a:t>
            </a:r>
            <a:r>
              <a:rPr lang="en-US" b="1" smtClean="0">
                <a:solidFill>
                  <a:srgbClr val="008000"/>
                </a:solidFill>
              </a:rPr>
              <a:t>determines whether the container can be used with a specific </a:t>
            </a:r>
            <a:r>
              <a:rPr lang="en-US" b="1" smtClean="0">
                <a:solidFill>
                  <a:srgbClr val="0000FF"/>
                </a:solidFill>
              </a:rPr>
              <a:t>algorithm</a:t>
            </a:r>
            <a:r>
              <a:rPr lang="en-US" b="1" smtClean="0">
                <a:solidFill>
                  <a:srgbClr val="008000"/>
                </a:solidFill>
              </a:rPr>
              <a:t>.</a:t>
            </a:r>
            <a:endParaRPr lang="en-US" b="1" dirty="0" smtClean="0">
              <a:solidFill>
                <a:srgbClr val="008000"/>
              </a:solidFill>
            </a:endParaRP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6739" name="Text Placeholder 2"/>
          <p:cNvSpPr>
            <a:spLocks noGrp="1"/>
          </p:cNvSpPr>
          <p:nvPr>
            <p:ph type="body" idx="1"/>
          </p:nvPr>
        </p:nvSpPr>
        <p:spPr>
          <a:xfrm>
            <a:off x="468923" y="1369891"/>
            <a:ext cx="8229600" cy="48434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copy Algorithm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20 uses </a:t>
            </a:r>
            <a:r>
              <a:rPr lang="en-US" smtClean="0">
                <a:solidFill>
                  <a:srgbClr val="C00000"/>
                </a:solidFill>
              </a:rPr>
              <a:t>Standard Library </a:t>
            </a:r>
            <a:r>
              <a:rPr lang="en-US" smtClean="0"/>
              <a:t>algorithm </a:t>
            </a:r>
            <a:r>
              <a:rPr lang="en-US" smtClean="0">
                <a:solidFill>
                  <a:srgbClr val="0000FF"/>
                </a:solidFill>
              </a:rPr>
              <a:t>copy</a:t>
            </a:r>
            <a:r>
              <a:rPr lang="en-US" smtClean="0"/>
              <a:t> (from </a:t>
            </a:r>
            <a:r>
              <a:rPr lang="en-US" smtClean="0">
                <a:solidFill>
                  <a:srgbClr val="C00000"/>
                </a:solidFill>
              </a:rPr>
              <a:t>header &lt;algorithm&gt;</a:t>
            </a:r>
            <a:r>
              <a:rPr lang="en-US" smtClean="0"/>
              <a:t>) to output the entire contents of integers to the standard output.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8000"/>
                </a:solidFill>
              </a:rPr>
              <a:t>The algorithm copies each element in a range from the location specified by the iterator in its first argument and up to, but not including, the location specified by the iterator in its second argument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These two arguments must satisfy input iterator requirements - they must be iterators through which values can be read from a container, such as const_iterators.</a:t>
            </a:r>
          </a:p>
          <a:p>
            <a:pPr>
              <a:lnSpc>
                <a:spcPct val="120000"/>
              </a:lnSpc>
            </a:pPr>
            <a:r>
              <a:rPr lang="en-US" smtClean="0"/>
              <a:t>They must also represent a </a:t>
            </a:r>
            <a:r>
              <a:rPr lang="en-US" u="sng" smtClean="0"/>
              <a:t>range of elements </a:t>
            </a:r>
            <a:r>
              <a:rPr lang="en-US" smtClean="0"/>
              <a:t>- applying ++ to the first iterator must eventually cause it to reach the second iterator argument in the range.</a:t>
            </a:r>
            <a:endParaRPr lang="en-US" dirty="0" smtClean="0"/>
          </a:p>
        </p:txBody>
      </p:sp>
      <p:sp>
        <p:nvSpPr>
          <p:cNvPr id="1208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 smtClean="0"/>
              <a:t>The elements are copied to the location specified by the output iterator</a:t>
            </a:r>
            <a:r>
              <a:rPr lang="en-US" altLang="en-US" smtClean="0"/>
              <a:t> (i.e., an iterator through which a value can be stored or output) specified as the last argument.</a:t>
            </a:r>
          </a:p>
          <a:p>
            <a:r>
              <a:rPr lang="en-US" altLang="en-US" smtClean="0"/>
              <a:t>In this case, the output iterator is an ostream_iterator that is attached to cout, so the </a:t>
            </a:r>
            <a:r>
              <a:rPr lang="en-US" altLang="en-US" smtClean="0">
                <a:solidFill>
                  <a:srgbClr val="008000"/>
                </a:solidFill>
              </a:rPr>
              <a:t>elements are copied to the standard output</a:t>
            </a:r>
            <a:r>
              <a:rPr lang="en-US" altLang="en-US" smtClean="0"/>
              <a:t>.</a:t>
            </a:r>
          </a:p>
        </p:txBody>
      </p:sp>
      <p:sp>
        <p:nvSpPr>
          <p:cNvPr id="1218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vector Member Functions </a:t>
            </a:r>
            <a:r>
              <a:rPr lang="en-US" smtClean="0">
                <a:solidFill>
                  <a:srgbClr val="0000FF"/>
                </a:solidFill>
              </a:rPr>
              <a:t>front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back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22–23 use functions front and back (available for most sequence containers) to determine the vector’s first and last elements, respectively.</a:t>
            </a:r>
          </a:p>
          <a:p>
            <a:pPr>
              <a:lnSpc>
                <a:spcPct val="120000"/>
              </a:lnSpc>
            </a:pPr>
            <a:r>
              <a:rPr lang="en-US" smtClean="0"/>
              <a:t>Notice the difference between functions </a:t>
            </a:r>
            <a:r>
              <a:rPr lang="en-US" smtClean="0">
                <a:solidFill>
                  <a:srgbClr val="0000FF"/>
                </a:solidFill>
              </a:rPr>
              <a:t>front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begin</a:t>
            </a:r>
            <a:r>
              <a:rPr lang="en-US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Function front </a:t>
            </a:r>
            <a:r>
              <a:rPr lang="en-US" smtClean="0"/>
              <a:t>returns a </a:t>
            </a:r>
            <a:r>
              <a:rPr lang="en-US" smtClean="0">
                <a:solidFill>
                  <a:srgbClr val="0000FF"/>
                </a:solidFill>
              </a:rPr>
              <a:t>reference</a:t>
            </a:r>
            <a:r>
              <a:rPr lang="en-US" smtClean="0"/>
              <a:t> to the first element in the vector, </a:t>
            </a:r>
          </a:p>
          <a:p>
            <a:pPr lvl="1">
              <a:lnSpc>
                <a:spcPct val="120000"/>
              </a:lnSpc>
            </a:pPr>
            <a:r>
              <a:rPr lang="en-US">
                <a:solidFill>
                  <a:srgbClr val="C00000"/>
                </a:solidFill>
              </a:rPr>
              <a:t>F</a:t>
            </a:r>
            <a:r>
              <a:rPr lang="en-US" smtClean="0">
                <a:solidFill>
                  <a:srgbClr val="C00000"/>
                </a:solidFill>
              </a:rPr>
              <a:t>unction begin </a:t>
            </a:r>
            <a:r>
              <a:rPr lang="en-US" smtClean="0"/>
              <a:t>returns a</a:t>
            </a:r>
            <a:r>
              <a:rPr lang="en-US" smtClean="0">
                <a:solidFill>
                  <a:srgbClr val="0000FF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random access iterator</a:t>
            </a:r>
            <a:r>
              <a:rPr lang="en-US" smtClean="0"/>
              <a:t> pointing to the first element in the vector.</a:t>
            </a:r>
          </a:p>
          <a:p>
            <a:pPr>
              <a:lnSpc>
                <a:spcPct val="120000"/>
              </a:lnSpc>
            </a:pPr>
            <a:r>
              <a:rPr lang="en-US" smtClean="0"/>
              <a:t>Also notice the difference between functions </a:t>
            </a:r>
            <a:r>
              <a:rPr lang="en-US" smtClean="0">
                <a:solidFill>
                  <a:srgbClr val="0000FF"/>
                </a:solidFill>
              </a:rPr>
              <a:t>back</a:t>
            </a:r>
            <a:r>
              <a:rPr lang="en-US" smtClean="0"/>
              <a:t> and </a:t>
            </a:r>
            <a:r>
              <a:rPr lang="en-US" smtClean="0">
                <a:solidFill>
                  <a:srgbClr val="C00000"/>
                </a:solidFill>
              </a:rPr>
              <a:t>end</a:t>
            </a:r>
            <a:r>
              <a:rPr lang="en-US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Function back </a:t>
            </a:r>
            <a:r>
              <a:rPr lang="en-US" smtClean="0"/>
              <a:t>returns a </a:t>
            </a:r>
            <a:r>
              <a:rPr lang="en-US" smtClean="0">
                <a:solidFill>
                  <a:srgbClr val="0000FF"/>
                </a:solidFill>
              </a:rPr>
              <a:t>reference</a:t>
            </a:r>
            <a:r>
              <a:rPr lang="en-US" smtClean="0"/>
              <a:t> to the vector’s </a:t>
            </a:r>
            <a:r>
              <a:rPr lang="en-US" u="sng" smtClean="0"/>
              <a:t>last element</a:t>
            </a:r>
          </a:p>
          <a:p>
            <a:pPr lvl="1">
              <a:lnSpc>
                <a:spcPct val="120000"/>
              </a:lnSpc>
            </a:pPr>
            <a:r>
              <a:rPr lang="en-US">
                <a:solidFill>
                  <a:srgbClr val="C00000"/>
                </a:solidFill>
              </a:rPr>
              <a:t>F</a:t>
            </a:r>
            <a:r>
              <a:rPr lang="en-US" smtClean="0">
                <a:solidFill>
                  <a:srgbClr val="C00000"/>
                </a:solidFill>
              </a:rPr>
              <a:t>unction end </a:t>
            </a:r>
            <a:r>
              <a:rPr lang="en-US" smtClean="0"/>
              <a:t>returns a </a:t>
            </a:r>
            <a:r>
              <a:rPr lang="en-US" smtClean="0">
                <a:solidFill>
                  <a:srgbClr val="C00000"/>
                </a:solidFill>
              </a:rPr>
              <a:t>random access iterator</a:t>
            </a:r>
            <a:r>
              <a:rPr lang="en-US" smtClean="0"/>
              <a:t> </a:t>
            </a:r>
            <a:r>
              <a:rPr lang="en-US" u="sng" smtClean="0"/>
              <a:t>pointing to the location after the last element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1218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pphtp9_15_STL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Accessing vector Elements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25–26 illustrate two ways to access vector elements. These can also be used with deque containers.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25 uses the </a:t>
            </a:r>
            <a:r>
              <a:rPr lang="en-US" smtClean="0">
                <a:solidFill>
                  <a:srgbClr val="C00000"/>
                </a:solidFill>
              </a:rPr>
              <a:t>subscript operator</a:t>
            </a:r>
            <a:r>
              <a:rPr lang="en-US" smtClean="0"/>
              <a:t> that is </a:t>
            </a:r>
            <a:r>
              <a:rPr lang="en-US" u="sng" smtClean="0"/>
              <a:t>overloaded to return either a reference to the value</a:t>
            </a:r>
            <a:r>
              <a:rPr lang="en-US" smtClean="0"/>
              <a:t> at the specified location or a </a:t>
            </a:r>
            <a:r>
              <a:rPr lang="en-US" u="sng" smtClean="0"/>
              <a:t>reference to that const value</a:t>
            </a:r>
            <a:r>
              <a:rPr lang="en-US" smtClean="0"/>
              <a:t>, depending on whether the container is const.</a:t>
            </a:r>
          </a:p>
          <a:p>
            <a:pPr>
              <a:lnSpc>
                <a:spcPct val="120000"/>
              </a:lnSpc>
            </a:pPr>
            <a:r>
              <a:rPr lang="en-US" smtClean="0">
                <a:solidFill>
                  <a:srgbClr val="0000FF"/>
                </a:solidFill>
              </a:rPr>
              <a:t>Function at </a:t>
            </a:r>
            <a:r>
              <a:rPr lang="en-US" smtClean="0"/>
              <a:t>(line 25) performs the same operation, </a:t>
            </a:r>
            <a:r>
              <a:rPr lang="en-US" u="sng" smtClean="0"/>
              <a:t>but with bounds checking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Function at first checks the value supplied as an argument and determines whether it’s in the vector’s bounds</a:t>
            </a:r>
          </a:p>
          <a:p>
            <a:pPr>
              <a:lnSpc>
                <a:spcPct val="120000"/>
              </a:lnSpc>
            </a:pPr>
            <a:r>
              <a:rPr lang="en-US" smtClean="0"/>
              <a:t>If not, function at </a:t>
            </a:r>
            <a:r>
              <a:rPr lang="en-US" smtClean="0">
                <a:solidFill>
                  <a:srgbClr val="C00000"/>
                </a:solidFill>
              </a:rPr>
              <a:t>throws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/>
              <a:t>an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>
                <a:solidFill>
                  <a:srgbClr val="0000FF"/>
                </a:solidFill>
              </a:rPr>
              <a:t>out_of_range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/>
              <a:t>exception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/>
              <a:t>(as demonstrated in lines 35–42).</a:t>
            </a:r>
          </a:p>
          <a:p>
            <a:pPr>
              <a:lnSpc>
                <a:spcPct val="120000"/>
              </a:lnSpc>
            </a:pPr>
            <a:r>
              <a:rPr lang="en-US" smtClean="0"/>
              <a:t>Figure 15.12 shows some of the Standard Library exception types.</a:t>
            </a:r>
            <a:endParaRPr lang="en-US" dirty="0" smtClean="0"/>
          </a:p>
        </p:txBody>
      </p:sp>
      <p:sp>
        <p:nvSpPr>
          <p:cNvPr id="1259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pphtp9_15_STL_Page_44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4718" r="15833" b="48613"/>
          <a:stretch/>
        </p:blipFill>
        <p:spPr bwMode="auto">
          <a:xfrm>
            <a:off x="685800" y="990600"/>
            <a:ext cx="771861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 smtClean="0">
                <a:solidFill>
                  <a:srgbClr val="C00000"/>
                </a:solidFill>
              </a:rPr>
              <a:t>vector</a:t>
            </a:r>
            <a:r>
              <a:rPr lang="en-US" smtClean="0"/>
              <a:t> </a:t>
            </a:r>
            <a:r>
              <a:rPr lang="en-US" smtClean="0">
                <a:solidFill>
                  <a:srgbClr val="0000FF"/>
                </a:solidFill>
              </a:rPr>
              <a:t>Sequence</a:t>
            </a:r>
            <a:r>
              <a:rPr lang="en-US" smtClean="0"/>
              <a:t> Container</a:t>
            </a:r>
            <a:endParaRPr lang="en-US" dirty="0" smtClean="0"/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52596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vector Member Function </a:t>
            </a:r>
            <a:r>
              <a:rPr lang="en-US" smtClean="0">
                <a:solidFill>
                  <a:srgbClr val="0000FF"/>
                </a:solidFill>
              </a:rPr>
              <a:t>insert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29 uses </a:t>
            </a:r>
            <a:r>
              <a:rPr lang="en-US" smtClean="0">
                <a:solidFill>
                  <a:srgbClr val="0000FF"/>
                </a:solidFill>
              </a:rPr>
              <a:t>one of the several overloaded insert functions </a:t>
            </a:r>
            <a:r>
              <a:rPr lang="en-US" smtClean="0"/>
              <a:t>provided by each sequence container 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except </a:t>
            </a:r>
            <a:r>
              <a:rPr lang="en-US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, which has a </a:t>
            </a:r>
            <a:r>
              <a:rPr lang="en-US" smtClean="0">
                <a:solidFill>
                  <a:srgbClr val="C00000"/>
                </a:solidFill>
              </a:rPr>
              <a:t>fixed size</a:t>
            </a:r>
            <a:r>
              <a:rPr lang="en-US" smtClean="0"/>
              <a:t>, and </a:t>
            </a:r>
            <a:r>
              <a:rPr lang="en-US" smtClean="0">
                <a:solidFill>
                  <a:srgbClr val="C00000"/>
                </a:solidFill>
              </a:rPr>
              <a:t>forward_list</a:t>
            </a:r>
            <a:r>
              <a:rPr lang="en-US" smtClean="0"/>
              <a:t>, which has the function </a:t>
            </a:r>
            <a:r>
              <a:rPr lang="en-US" smtClean="0">
                <a:solidFill>
                  <a:srgbClr val="C00000"/>
                </a:solidFill>
              </a:rPr>
              <a:t>insert_after</a:t>
            </a:r>
            <a:r>
              <a:rPr lang="en-US" smtClean="0"/>
              <a:t> instead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29 inserts the value 22 before the element at the location specified by the iterator in the first argument.</a:t>
            </a:r>
          </a:p>
          <a:p>
            <a:pPr>
              <a:lnSpc>
                <a:spcPct val="120000"/>
              </a:lnSpc>
            </a:pPr>
            <a:r>
              <a:rPr lang="en-US" smtClean="0"/>
              <a:t>In this example</a:t>
            </a:r>
            <a:r>
              <a:rPr lang="en-US" smtClean="0">
                <a:solidFill>
                  <a:srgbClr val="0000FF"/>
                </a:solidFill>
              </a:rPr>
              <a:t>, the iterator is pointing to the vector’s second element, so 22 is inserted as the second element </a:t>
            </a:r>
            <a:r>
              <a:rPr lang="en-US" smtClean="0"/>
              <a:t>and </a:t>
            </a:r>
            <a:r>
              <a:rPr lang="en-US" u="sng" smtClean="0"/>
              <a:t>the original second element becomes the third element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1269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>
                <a:solidFill>
                  <a:srgbClr val="C00000"/>
                </a:solidFill>
              </a:rPr>
              <a:t>vector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endParaRPr lang="en-US" dirty="0" smtClean="0"/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Other versions of </a:t>
            </a:r>
            <a:r>
              <a:rPr lang="en-US" altLang="en-US" smtClean="0">
                <a:solidFill>
                  <a:srgbClr val="0000FF"/>
                </a:solidFill>
              </a:rPr>
              <a:t>insert</a:t>
            </a:r>
            <a:r>
              <a:rPr lang="en-US" altLang="en-US" smtClean="0"/>
              <a:t> allow:</a:t>
            </a:r>
          </a:p>
          <a:p>
            <a:pPr lvl="1"/>
            <a:r>
              <a:rPr lang="en-US" altLang="en-US" u="sng" smtClean="0"/>
              <a:t>inserting multiple copies</a:t>
            </a:r>
            <a:r>
              <a:rPr lang="en-US" altLang="en-US" smtClean="0"/>
              <a:t> of the same value starting at a particular position</a:t>
            </a:r>
          </a:p>
          <a:p>
            <a:pPr lvl="1"/>
            <a:r>
              <a:rPr lang="en-US" altLang="en-US" u="sng" smtClean="0"/>
              <a:t>inserting a range of values</a:t>
            </a:r>
            <a:r>
              <a:rPr lang="en-US" altLang="en-US" smtClean="0"/>
              <a:t> from another container, starting at a particular position.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As of C++11</a:t>
            </a:r>
            <a:r>
              <a:rPr lang="en-US" altLang="en-US" smtClean="0"/>
              <a:t>, this version of member function insert </a:t>
            </a:r>
            <a:r>
              <a:rPr lang="en-US" altLang="en-US" smtClean="0">
                <a:solidFill>
                  <a:srgbClr val="008000"/>
                </a:solidFill>
              </a:rPr>
              <a:t>returns an iterator pointing to the item that was inserted</a:t>
            </a:r>
            <a:r>
              <a:rPr lang="en-US" altLang="en-US" smtClean="0"/>
              <a:t>.</a:t>
            </a:r>
          </a:p>
        </p:txBody>
      </p:sp>
      <p:sp>
        <p:nvSpPr>
          <p:cNvPr id="1269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15.5.1 </a:t>
            </a:r>
            <a:r>
              <a:rPr lang="en-US">
                <a:solidFill>
                  <a:srgbClr val="C00000"/>
                </a:solidFill>
              </a:rPr>
              <a:t>vector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</a:rPr>
              <a:t>Sequence</a:t>
            </a:r>
            <a:r>
              <a:rPr lang="en-US"/>
              <a:t> Container</a:t>
            </a:r>
            <a:endParaRPr lang="en-US" dirty="0" smtClean="0"/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vector Member Function </a:t>
            </a:r>
            <a:r>
              <a:rPr lang="en-US" smtClean="0">
                <a:solidFill>
                  <a:srgbClr val="0000FF"/>
                </a:solidFill>
              </a:rPr>
              <a:t>erase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Lines 45 and 50 use the </a:t>
            </a:r>
            <a:r>
              <a:rPr lang="en-US" smtClean="0">
                <a:solidFill>
                  <a:srgbClr val="0000FF"/>
                </a:solidFill>
              </a:rPr>
              <a:t>two erase functions </a:t>
            </a:r>
            <a:r>
              <a:rPr lang="en-US" smtClean="0"/>
              <a:t>that are available in all first-class containers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except </a:t>
            </a:r>
            <a:r>
              <a:rPr lang="en-US" smtClean="0">
                <a:solidFill>
                  <a:srgbClr val="C00000"/>
                </a:solidFill>
              </a:rPr>
              <a:t>array</a:t>
            </a:r>
            <a:r>
              <a:rPr lang="en-US" smtClean="0"/>
              <a:t>, which has a </a:t>
            </a:r>
            <a:r>
              <a:rPr lang="en-US" smtClean="0">
                <a:solidFill>
                  <a:srgbClr val="C00000"/>
                </a:solidFill>
              </a:rPr>
              <a:t>fixed size</a:t>
            </a:r>
            <a:r>
              <a:rPr lang="en-US" smtClean="0"/>
              <a:t>, and </a:t>
            </a:r>
            <a:r>
              <a:rPr lang="en-US" smtClean="0">
                <a:solidFill>
                  <a:srgbClr val="C00000"/>
                </a:solidFill>
              </a:rPr>
              <a:t>forward_lis</a:t>
            </a:r>
            <a:r>
              <a:rPr lang="en-US" smtClean="0"/>
              <a:t>t, which has the function </a:t>
            </a:r>
            <a:r>
              <a:rPr lang="en-US" smtClean="0">
                <a:solidFill>
                  <a:srgbClr val="C00000"/>
                </a:solidFill>
              </a:rPr>
              <a:t>erase_after</a:t>
            </a:r>
            <a:r>
              <a:rPr lang="en-US" smtClean="0"/>
              <a:t> instead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45 </a:t>
            </a:r>
            <a:r>
              <a:rPr lang="en-US" u="sng" smtClean="0"/>
              <a:t>erases the element at the location specified by the iterator </a:t>
            </a:r>
            <a:r>
              <a:rPr lang="en-US" smtClean="0"/>
              <a:t>argument (in this example, the first element).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50 specifies that </a:t>
            </a:r>
            <a:r>
              <a:rPr lang="en-US" u="sng" smtClean="0"/>
              <a:t>all elements in the range specified by two iterator arguments should be erased</a:t>
            </a:r>
            <a:r>
              <a:rPr lang="en-US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mtClean="0"/>
              <a:t>In this example, all the elements are erased.</a:t>
            </a:r>
          </a:p>
          <a:p>
            <a:pPr>
              <a:lnSpc>
                <a:spcPct val="120000"/>
              </a:lnSpc>
            </a:pPr>
            <a:r>
              <a:rPr lang="en-US" smtClean="0"/>
              <a:t>Line 52 uses function </a:t>
            </a:r>
            <a:r>
              <a:rPr lang="en-US" smtClean="0">
                <a:solidFill>
                  <a:srgbClr val="0000FF"/>
                </a:solidFill>
              </a:rPr>
              <a:t>empty</a:t>
            </a:r>
            <a:r>
              <a:rPr lang="en-US" smtClean="0"/>
              <a:t> (available for all containers and adapters) to confirm that the vector is empty.</a:t>
            </a:r>
            <a:endParaRPr lang="en-US" dirty="0" smtClean="0"/>
          </a:p>
        </p:txBody>
      </p:sp>
      <p:sp>
        <p:nvSpPr>
          <p:cNvPr id="1290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pphtp9_15_STL_Page_4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Wiki Page" ma:contentTypeID="0x01010800C661CDCFE8494F4E9AB730BE44130AE2" ma:contentTypeVersion="1" ma:contentTypeDescription="Create a new wiki page." ma:contentTypeScope="" ma:versionID="ac3f0c655fe2ae58085a4548e8dc0796">
  <xsd:schema xmlns:xsd="http://www.w3.org/2001/XMLSchema" xmlns:xs="http://www.w3.org/2001/XMLSchema" xmlns:p="http://schemas.microsoft.com/office/2006/metadata/properties" xmlns:ns1="http://schemas.microsoft.com/sharepoint/v3" xmlns:ns2="e5222bea-0a0f-4f8c-b9f7-21e1ae72cb64" targetNamespace="http://schemas.microsoft.com/office/2006/metadata/properties" ma:root="true" ma:fieldsID="35dc98d1b06bd8f9f810fb7c0d70b157" ns1:_="" ns2:_="">
    <xsd:import namespace="http://schemas.microsoft.com/sharepoint/v3"/>
    <xsd:import namespace="e5222bea-0a0f-4f8c-b9f7-21e1ae72cb64"/>
    <xsd:element name="properties">
      <xsd:complexType>
        <xsd:sequence>
          <xsd:element name="documentManagement">
            <xsd:complexType>
              <xsd:all>
                <xsd:element ref="ns1:WikiField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WikiField" ma:index="7" nillable="true" ma:displayName="Wiki Content" ma:internalName="WikiField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2bea-0a0f-4f8c-b9f7-21e1ae72cb6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WikiEditForm</Display>
  <Edit>WikiEditForm</Edit>
  <New>WikiEditForm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ikiFiel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0A61E02-A2C5-45C9-A03D-8673F152B4C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150E29A-1F70-484A-B1FB-1AA8317703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222bea-0a0f-4f8c-b9f7-21e1ae72cb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3549EF-0CA2-4039-825C-57B5276141A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167C2F1-C2B3-4259-9803-CC61A9EB01A2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e5222bea-0a0f-4f8c-b9f7-21e1ae72cb64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8647</TotalTime>
  <Words>10966</Words>
  <Application>Microsoft Office PowerPoint</Application>
  <PresentationFormat>On-screen Show (4:3)</PresentationFormat>
  <Paragraphs>928</Paragraphs>
  <Slides>197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6" baseType="lpstr">
      <vt:lpstr>Arial</vt:lpstr>
      <vt:lpstr>Calibri</vt:lpstr>
      <vt:lpstr>Consolas</vt:lpstr>
      <vt:lpstr>Lucida Sans Unicode</vt:lpstr>
      <vt:lpstr>Verdana</vt:lpstr>
      <vt:lpstr>Wingdings</vt:lpstr>
      <vt:lpstr>Wingdings 2</vt:lpstr>
      <vt:lpstr>Wingdings 3</vt:lpstr>
      <vt:lpstr>Concourse</vt:lpstr>
      <vt:lpstr>Chapter 15 Standard Library Containers  and Iterators</vt:lpstr>
      <vt:lpstr>PowerPoint Presentation</vt:lpstr>
      <vt:lpstr>PowerPoint Presentation</vt:lpstr>
      <vt:lpstr>PowerPoint Presentation</vt:lpstr>
      <vt:lpstr>15.1  Introduction</vt:lpstr>
      <vt:lpstr>15.1  Introduction (Cont.)</vt:lpstr>
      <vt:lpstr>15.1  Introduction (Cont.)</vt:lpstr>
      <vt:lpstr>15.1  Introduction (Cont.)</vt:lpstr>
      <vt:lpstr>15.1  Introduction (Cont.)</vt:lpstr>
      <vt:lpstr>15.1  Introduction (Cont.)</vt:lpstr>
      <vt:lpstr>15.1  Introduction (Cont.)</vt:lpstr>
      <vt:lpstr>PowerPoint Presentation</vt:lpstr>
      <vt:lpstr>PowerPoint Presentation</vt:lpstr>
      <vt:lpstr>PowerPoint Presentation</vt:lpstr>
      <vt:lpstr>15.2  Introduction to Containers</vt:lpstr>
      <vt:lpstr>PowerPoint Presentation</vt:lpstr>
      <vt:lpstr>PowerPoint Presentation</vt:lpstr>
      <vt:lpstr>15.2  Introduction to Containers (cont.)</vt:lpstr>
      <vt:lpstr>15.2  Introduction to Containers (cont.)</vt:lpstr>
      <vt:lpstr>15.2  Introduction to Containers (cont.)</vt:lpstr>
      <vt:lpstr>15.2  Introduction to Containers (cont.)</vt:lpstr>
      <vt:lpstr>15.2  Introduction to Containers (cont.)</vt:lpstr>
      <vt:lpstr>PowerPoint Presentation</vt:lpstr>
      <vt:lpstr>PowerPoint Presentation</vt:lpstr>
      <vt:lpstr>PowerPoint Presentation</vt:lpstr>
      <vt:lpstr>PowerPoint Presentation</vt:lpstr>
      <vt:lpstr>15.2  Introduction to Containers (cont.)</vt:lpstr>
      <vt:lpstr>PowerPoint Presentation</vt:lpstr>
      <vt:lpstr>PowerPoint Presentation</vt:lpstr>
      <vt:lpstr>15.2  Introduction to Containers (cont.)</vt:lpstr>
      <vt:lpstr>15.2  Introduction to Containers (cont.)</vt:lpstr>
      <vt:lpstr>15.3  Introduction to Iterators</vt:lpstr>
      <vt:lpstr>15.3  Introduction to Iterators (cont.)</vt:lpstr>
      <vt:lpstr>15.3  Introduction to Iterators (cont.)</vt:lpstr>
      <vt:lpstr>15.3  Introduction to Iterators (cont.)</vt:lpstr>
      <vt:lpstr>PowerPoint Presentation</vt:lpstr>
      <vt:lpstr>PowerPoint Presentation</vt:lpstr>
      <vt:lpstr>15.3  Introduction to Iterators (cont.)</vt:lpstr>
      <vt:lpstr>15.3  Introduction to Iterators (cont.)</vt:lpstr>
      <vt:lpstr>PowerPoint Presentation</vt:lpstr>
      <vt:lpstr>15.3  Introduction to Iterators (cont.)</vt:lpstr>
      <vt:lpstr>PowerPoint Presentation</vt:lpstr>
      <vt:lpstr>PowerPoint Presentation</vt:lpstr>
      <vt:lpstr>PowerPoint Presentation</vt:lpstr>
      <vt:lpstr>15.3  Introduction to Iterators (cont.)</vt:lpstr>
      <vt:lpstr>PowerPoint Presentation</vt:lpstr>
      <vt:lpstr>15.3  Introduction to Iterators (cont.)</vt:lpstr>
      <vt:lpstr>PowerPoint Presentation</vt:lpstr>
      <vt:lpstr>PowerPoint Presentation</vt:lpstr>
      <vt:lpstr>15.3  Introduction to Iterators (cont.)</vt:lpstr>
      <vt:lpstr>PowerPoint Presentation</vt:lpstr>
      <vt:lpstr>PowerPoint Presentation</vt:lpstr>
      <vt:lpstr>PowerPoint Presentation</vt:lpstr>
      <vt:lpstr>15.4  Introduction to Algorithms </vt:lpstr>
      <vt:lpstr>15.5  Sequence Containers</vt:lpstr>
      <vt:lpstr>15.5  Sequence Containers (Cont.)</vt:lpstr>
      <vt:lpstr>PowerPoint Presentation</vt:lpstr>
      <vt:lpstr>PowerPoint Presentation</vt:lpstr>
      <vt:lpstr>PowerPoint Presentation</vt:lpstr>
      <vt:lpstr>PowerPoint Presentation</vt:lpstr>
      <vt:lpstr>15.5.1 vector Sequence Container</vt:lpstr>
      <vt:lpstr>PowerPoint Presentation</vt:lpstr>
      <vt:lpstr>PowerPoint Presentation</vt:lpstr>
      <vt:lpstr>15.5.1 vector Sequence Container</vt:lpstr>
      <vt:lpstr>PowerPoint Presentation</vt:lpstr>
      <vt:lpstr>PowerPoint Presentation</vt:lpstr>
      <vt:lpstr>PowerPoint Presentation</vt:lpstr>
      <vt:lpstr>15.5.1 vector Sequence Container</vt:lpstr>
      <vt:lpstr>15.5.1 vector Sequence Container</vt:lpstr>
      <vt:lpstr>15.5.1 vector Sequence Container</vt:lpstr>
      <vt:lpstr>PowerPoint Presentation</vt:lpstr>
      <vt:lpstr>15.5.1 vector Sequence Container</vt:lpstr>
      <vt:lpstr>15.5.1 vector Sequence Container</vt:lpstr>
      <vt:lpstr>15.5.1 vector Sequence Container</vt:lpstr>
      <vt:lpstr>15.5.1 vector Sequence Container</vt:lpstr>
      <vt:lpstr>15.5.1 vector Sequence Container</vt:lpstr>
      <vt:lpstr>15.5.1 vector Sequence Container</vt:lpstr>
      <vt:lpstr>15.5.1 vector Sequence Container</vt:lpstr>
      <vt:lpstr>15.5.1 vector Sequence Container</vt:lpstr>
      <vt:lpstr>PowerPoint Presentation</vt:lpstr>
      <vt:lpstr>15.5.1 vector Sequence Container</vt:lpstr>
      <vt:lpstr>15.5.1 vector Sequence Container</vt:lpstr>
      <vt:lpstr>15.5.1 vector Sequence Container</vt:lpstr>
      <vt:lpstr>15.5.1 vector Sequence Container</vt:lpstr>
      <vt:lpstr>PowerPoint Presentation</vt:lpstr>
      <vt:lpstr>PowerPoint Presentation</vt:lpstr>
      <vt:lpstr>PowerPoint Presentation</vt:lpstr>
      <vt:lpstr>PowerPoint Presentation</vt:lpstr>
      <vt:lpstr>15.5.1 vector Sequence Container</vt:lpstr>
      <vt:lpstr>15.5.1 vector Sequence Container</vt:lpstr>
      <vt:lpstr>15.5.1 vector Sequence Container</vt:lpstr>
      <vt:lpstr>15.5.1 vector Sequence Container</vt:lpstr>
      <vt:lpstr>PowerPoint Presentation</vt:lpstr>
      <vt:lpstr>15.5.1 vector Sequence Container</vt:lpstr>
      <vt:lpstr>PowerPoint Presentation</vt:lpstr>
      <vt:lpstr>15.5.1 vector Sequence Container</vt:lpstr>
      <vt:lpstr>15.5.1 vector Sequence Container</vt:lpstr>
      <vt:lpstr>15.5.1 vector Sequence Container</vt:lpstr>
      <vt:lpstr>PowerPoint Presentation</vt:lpstr>
      <vt:lpstr>15.5.1  vector Sequence Container </vt:lpstr>
      <vt:lpstr>15.5.1  vector Sequence Container</vt:lpstr>
      <vt:lpstr>15.5.2 list Sequence Container</vt:lpstr>
      <vt:lpstr>15.5.2 list Sequence Container(Cont.)</vt:lpstr>
      <vt:lpstr>15.5.2  list Sequence Container(Cont.)</vt:lpstr>
      <vt:lpstr>15.5.2 list Sequence Container(Cont.)</vt:lpstr>
      <vt:lpstr>15.5.2  list Sequence Container(Cont.)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15.5.2  list Sequence Container(Cont.)</vt:lpstr>
      <vt:lpstr>15.5.2  list Sequence Container(Cont.)</vt:lpstr>
      <vt:lpstr>15.5.2  list Sequence Container(Cont.)</vt:lpstr>
      <vt:lpstr>15.5.2 list Sequence Container (Cont.)</vt:lpstr>
      <vt:lpstr>15.5.2  list Sequence Container(Cont.)</vt:lpstr>
      <vt:lpstr>15.5.2  list Sequence Container (Cont.)</vt:lpstr>
      <vt:lpstr>15.5.2 list Sequence Container(Cont.)</vt:lpstr>
      <vt:lpstr>15.5.2  list Sequence Container (Cont.)</vt:lpstr>
      <vt:lpstr>15.5.2  list Sequence Container (Cont.)</vt:lpstr>
      <vt:lpstr>15.5.2  list Sequence Container(Cont.)</vt:lpstr>
      <vt:lpstr>15.5.3 deque Sequence Container</vt:lpstr>
      <vt:lpstr>PowerPoint Presentation</vt:lpstr>
      <vt:lpstr>PowerPoint Presentation</vt:lpstr>
      <vt:lpstr>15.5.3  deque Sequence Container (Cont.)</vt:lpstr>
      <vt:lpstr>15.5.3  deque Sequence Container (Cont.)</vt:lpstr>
      <vt:lpstr>PowerPoint Presentation</vt:lpstr>
      <vt:lpstr>PowerPoint Presentation</vt:lpstr>
      <vt:lpstr>15.5.3  deque Sequence Container(Cont.)</vt:lpstr>
      <vt:lpstr>15.5.3  deque Sequence Container (Cont.)</vt:lpstr>
      <vt:lpstr>15.6  Associative Containers</vt:lpstr>
      <vt:lpstr>PowerPoint Presentation</vt:lpstr>
      <vt:lpstr>15.6   Associative Containers (cont.)</vt:lpstr>
      <vt:lpstr>15.6   Associative Containers (cont.)</vt:lpstr>
      <vt:lpstr>15.6.1 multiset Associative Container</vt:lpstr>
      <vt:lpstr>15.6.1   multiset Associative Container (cont.)</vt:lpstr>
      <vt:lpstr>PowerPoint Presentation</vt:lpstr>
      <vt:lpstr>PowerPoint Presentation</vt:lpstr>
      <vt:lpstr>PowerPoint Presentation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15.6.1  multiset Associative Container (cont.)</vt:lpstr>
      <vt:lpstr>15.6.2 set Associative Container</vt:lpstr>
      <vt:lpstr>PowerPoint Presentation</vt:lpstr>
      <vt:lpstr>PowerPoint Presentation</vt:lpstr>
      <vt:lpstr>PowerPoint Presentation</vt:lpstr>
      <vt:lpstr>15.6.2  set Associative Container (cont.)</vt:lpstr>
      <vt:lpstr>15.6.2  set Associative Container (cont.)</vt:lpstr>
      <vt:lpstr>15.6.3 multimap Associative Container</vt:lpstr>
      <vt:lpstr>15.6.3  multimap Associative Container (cont.)</vt:lpstr>
      <vt:lpstr>PowerPoint Presentation</vt:lpstr>
      <vt:lpstr>PowerPoint Presentation</vt:lpstr>
      <vt:lpstr>PowerPoint Presentation</vt:lpstr>
      <vt:lpstr>PowerPoint Presentation</vt:lpstr>
      <vt:lpstr>15.6.3  multimap Associative Container (cont.)</vt:lpstr>
      <vt:lpstr>15.6.3  multimap Associative Container (cont.)</vt:lpstr>
      <vt:lpstr>15.6.3  multimap Associative Container(Cont.)</vt:lpstr>
      <vt:lpstr>15.6.3  multimap Associative Container (cont.)</vt:lpstr>
      <vt:lpstr>15.6.3  multimap Associative Container (cont.)</vt:lpstr>
      <vt:lpstr>15.6.4 map Associative Container</vt:lpstr>
      <vt:lpstr>15.6.4  map Associative Container (cont.)</vt:lpstr>
      <vt:lpstr>15.6.4  map Associative Container (cont.)</vt:lpstr>
      <vt:lpstr>PowerPoint Presentation</vt:lpstr>
      <vt:lpstr>PowerPoint Presentation</vt:lpstr>
      <vt:lpstr>PowerPoint Presentation</vt:lpstr>
      <vt:lpstr>15.7  Container Adapters</vt:lpstr>
      <vt:lpstr>15.7.1 stack Adapter</vt:lpstr>
      <vt:lpstr>15.7.1 stack Adapter (cont.)</vt:lpstr>
      <vt:lpstr>15.7.1 stack Adapter (cont.)</vt:lpstr>
      <vt:lpstr>PowerPoint Presentation</vt:lpstr>
      <vt:lpstr>PowerPoint Presentation</vt:lpstr>
      <vt:lpstr>PowerPoint Presentation</vt:lpstr>
      <vt:lpstr>PowerPoint Presentation</vt:lpstr>
      <vt:lpstr>15.7.1 stack Adapter (cont.)</vt:lpstr>
      <vt:lpstr>15.7.1 stack Adapter (cont.)</vt:lpstr>
      <vt:lpstr>15.7.2 queue Adapter</vt:lpstr>
      <vt:lpstr>15.7.2 queue Adapter (cont.)</vt:lpstr>
      <vt:lpstr>15.7.2 queue Adapter (cont.)</vt:lpstr>
      <vt:lpstr>PowerPoint Presentation</vt:lpstr>
      <vt:lpstr>15.7.2 queue Adapter (cont.)</vt:lpstr>
      <vt:lpstr>PowerPoint Presentation</vt:lpstr>
      <vt:lpstr>15.7.3 priority_queue Adapter </vt:lpstr>
      <vt:lpstr>15.7.3 priority_queue Adapter (cont.)</vt:lpstr>
      <vt:lpstr>15.7.3  priority_queue Adapter (cont.)</vt:lpstr>
      <vt:lpstr>15.7.3  priority_queue Adapter (cont.)</vt:lpstr>
      <vt:lpstr>15.7.3  priority_queue Adapter (cont.)</vt:lpstr>
      <vt:lpstr>PowerPoint Presentation</vt:lpstr>
      <vt:lpstr>PowerPoint Presentation</vt:lpstr>
      <vt:lpstr>15.8  Class bitset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Template Library (STL)</dc:title>
  <dc:creator>Windows User</dc:creator>
  <cp:lastModifiedBy>jack wilson</cp:lastModifiedBy>
  <cp:revision>219</cp:revision>
  <cp:lastPrinted>2016-05-04T23:27:17Z</cp:lastPrinted>
  <dcterms:created xsi:type="dcterms:W3CDTF">2009-10-12T11:34:37Z</dcterms:created>
  <dcterms:modified xsi:type="dcterms:W3CDTF">2016-05-04T23:33:11Z</dcterms:modified>
</cp:coreProperties>
</file>